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665" r:id="rId2"/>
    <p:sldMasterId id="2147483663" r:id="rId3"/>
    <p:sldMasterId id="2147483661" r:id="rId4"/>
    <p:sldMasterId id="2147483659" r:id="rId5"/>
    <p:sldMasterId id="2147483996" r:id="rId6"/>
  </p:sldMasterIdLst>
  <p:notesMasterIdLst>
    <p:notesMasterId r:id="rId42"/>
  </p:notesMasterIdLst>
  <p:handoutMasterIdLst>
    <p:handoutMasterId r:id="rId43"/>
  </p:handoutMasterIdLst>
  <p:sldIdLst>
    <p:sldId id="283" r:id="rId7"/>
    <p:sldId id="282" r:id="rId8"/>
    <p:sldId id="292" r:id="rId9"/>
    <p:sldId id="308" r:id="rId10"/>
    <p:sldId id="303" r:id="rId11"/>
    <p:sldId id="304" r:id="rId12"/>
    <p:sldId id="306" r:id="rId13"/>
    <p:sldId id="312" r:id="rId14"/>
    <p:sldId id="314" r:id="rId15"/>
    <p:sldId id="326" r:id="rId16"/>
    <p:sldId id="327" r:id="rId17"/>
    <p:sldId id="328" r:id="rId18"/>
    <p:sldId id="329" r:id="rId19"/>
    <p:sldId id="330" r:id="rId20"/>
    <p:sldId id="331" r:id="rId21"/>
    <p:sldId id="333" r:id="rId22"/>
    <p:sldId id="334" r:id="rId23"/>
    <p:sldId id="342" r:id="rId24"/>
    <p:sldId id="343" r:id="rId25"/>
    <p:sldId id="325" r:id="rId26"/>
    <p:sldId id="340" r:id="rId27"/>
    <p:sldId id="335" r:id="rId28"/>
    <p:sldId id="341" r:id="rId29"/>
    <p:sldId id="337" r:id="rId30"/>
    <p:sldId id="338" r:id="rId31"/>
    <p:sldId id="286" r:id="rId32"/>
    <p:sldId id="323" r:id="rId33"/>
    <p:sldId id="278" r:id="rId34"/>
    <p:sldId id="280" r:id="rId35"/>
    <p:sldId id="299" r:id="rId36"/>
    <p:sldId id="291" r:id="rId37"/>
    <p:sldId id="310" r:id="rId38"/>
    <p:sldId id="309" r:id="rId39"/>
    <p:sldId id="324" r:id="rId40"/>
    <p:sldId id="302" r:id="rId41"/>
  </p:sldIdLst>
  <p:sldSz cx="9144000" cy="6858000" type="screen4x3"/>
  <p:notesSz cx="6724650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00"/>
    <a:srgbClr val="CC9900"/>
    <a:srgbClr val="CC6600"/>
    <a:srgbClr val="FFBC79"/>
    <a:srgbClr val="FFCC99"/>
    <a:srgbClr val="FFCC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71" autoAdjust="0"/>
  </p:normalViewPr>
  <p:slideViewPr>
    <p:cSldViewPr>
      <p:cViewPr>
        <p:scale>
          <a:sx n="74" d="100"/>
          <a:sy n="74" d="100"/>
        </p:scale>
        <p:origin x="-398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96"/>
    </p:cViewPr>
  </p:sorterViewPr>
  <p:notesViewPr>
    <p:cSldViewPr>
      <p:cViewPr varScale="1">
        <p:scale>
          <a:sx n="77" d="100"/>
          <a:sy n="77" d="100"/>
        </p:scale>
        <p:origin x="-2208" y="-102"/>
      </p:cViewPr>
      <p:guideLst>
        <p:guide orient="horz" pos="3078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C231E-E6B8-4707-97FB-3D5576E9941A}" type="datetimeFigureOut">
              <a:rPr lang="bg-BG" smtClean="0"/>
              <a:pPr/>
              <a:t>21.1.2014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1E08-89A1-423B-B8D3-416DE72FCA2C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8367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46C0FCB-01B5-4A09-8037-0C2AC9A19F78}" type="datetimeFigureOut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226D2F2-964E-4D77-AA1F-E92E75AC52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20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6E87768-35C2-45D6-9356-B00AD79FC1C2}" type="slidenum">
              <a:rPr lang="en-US" altLang="bg-BG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bg-BG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89CCD1C-B17C-4B2B-B902-DA7334F28F02}" type="slidenum">
              <a:rPr lang="en-US" altLang="bg-BG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7AF06EC-3D86-4670-8450-D92B8508A233}" type="slidenum">
              <a:rPr lang="en-US" altLang="bg-BG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D98365-36D9-4315-9196-6D4B9CE5D5E6}" type="slidenum">
              <a:rPr lang="en-US" altLang="bg-BG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AF24DB5-5F4E-46D3-BD63-415EAE71A90B}" type="slidenum">
              <a:rPr lang="en-US" altLang="bg-BG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DDCED26-1823-47A9-BB04-773F2A4A2096}" type="slidenum">
              <a:rPr lang="en-US" altLang="bg-BG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6A31897-85CD-4F06-81E5-A6026E3CF508}" type="slidenum">
              <a:rPr lang="en-US" altLang="bg-BG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F8AB8B-FCDE-4F0F-B4B7-CAC8E1152AA4}" type="slidenum">
              <a:rPr lang="en-US" altLang="bg-BG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62AC974-1E03-492C-AE28-29081AA7F277}" type="slidenum">
              <a:rPr lang="en-US" altLang="bg-BG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F8AB8B-FCDE-4F0F-B4B7-CAC8E1152AA4}" type="slidenum">
              <a:rPr lang="en-US" altLang="bg-BG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13FCF79-9100-4B00-9148-31CF6593F12B}" type="slidenum">
              <a:rPr lang="en-US" altLang="bg-BG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g-BG" altLang="bg-BG" smtClean="0">
                <a:ea typeface="ＭＳ Ｐゴシック" pitchFamily="34" charset="-128"/>
              </a:rPr>
              <a:t>Внесени и одобрени проекти на решения в МС - какви</a:t>
            </a:r>
            <a:endParaRPr lang="en-US" altLang="bg-BG" smtClean="0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93C9C9B-8092-4534-9DB2-4B3C231AE61D}" type="slidenum">
              <a:rPr lang="en-US" altLang="bg-BG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8D57708-5C74-4CD7-A3ED-8AA60CCE00AA}" type="slidenum">
              <a:rPr lang="en-US" altLang="bg-BG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g-BG" altLang="bg-BG" smtClean="0">
                <a:ea typeface="ＭＳ Ｐゴシック" pitchFamily="34" charset="-128"/>
              </a:rPr>
              <a:t>Внесени и одобрени проекти на решения в МС - какви</a:t>
            </a:r>
            <a:endParaRPr lang="en-US" altLang="bg-BG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4AFCA2-BE1D-4A03-87A6-917F94ED2000}" type="slidenum">
              <a:rPr lang="en-US" altLang="bg-BG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75692AE-D7AD-4762-B11A-500E0A7E00FD}" type="slidenum">
              <a:rPr lang="en-US" altLang="bg-BG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2B9E40-0626-46DA-A584-EC15EAE7A59C}" type="slidenum">
              <a:rPr lang="en-US" altLang="bg-BG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75692AE-D7AD-4762-B11A-500E0A7E00FD}" type="slidenum">
              <a:rPr lang="en-US" altLang="bg-BG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08413" y="9283700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65A806-EEC9-430B-BB71-03D7DD9C409D}" type="slidenum">
              <a:rPr lang="en-US" altLang="bg-BG"/>
              <a:pPr algn="r" eaLnBrk="1" hangingPunct="1">
                <a:spcBef>
                  <a:spcPct val="0"/>
                </a:spcBef>
              </a:pPr>
              <a:t>11</a:t>
            </a:fld>
            <a:endParaRPr lang="en-US" alt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103A961-C52B-4DBA-A7F7-A92F5AE276A8}" type="slidenum">
              <a:rPr lang="en-US" altLang="bg-BG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ea typeface="ＭＳ Ｐゴシック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F577311-AB2A-485B-8BEF-5476CBD0E69E}" type="slidenum">
              <a:rPr lang="en-US" altLang="bg-BG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8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/>
          <p:cNvCxnSpPr/>
          <p:nvPr/>
        </p:nvCxnSpPr>
        <p:spPr>
          <a:xfrm>
            <a:off x="1658938" y="1709738"/>
            <a:ext cx="96170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3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 noProof="0" smtClean="0"/>
              <a:t>Click to edit Master title style</a:t>
            </a:r>
          </a:p>
        </p:txBody>
      </p:sp>
      <p:sp>
        <p:nvSpPr>
          <p:cNvPr id="75784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bg-BG" noProof="0" smtClean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27088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/>
              <a:t>София,, </a:t>
            </a:r>
            <a:r>
              <a:rPr lang="en-US" dirty="0"/>
              <a:t>Декември,</a:t>
            </a:r>
            <a:endParaRPr lang="bg-BG" dirty="0"/>
          </a:p>
          <a:p>
            <a:pPr>
              <a:defRPr/>
            </a:pPr>
            <a:r>
              <a:rPr lang="en-US" dirty="0"/>
              <a:t> 2013 г.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bg-BG"/>
              <a:t>Заместник министър-председател по икономическото развитие</a:t>
            </a:r>
            <a:r>
              <a:rPr lang="ru-RU"/>
              <a:t> на Република България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D819-49C1-4907-85FC-5F08F0964B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9303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София,, </a:t>
            </a:r>
            <a:r>
              <a:rPr lang="en-US" dirty="0"/>
              <a:t>Декември,2013 г.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bg-BG"/>
              <a:t>Заместник министър-председател по икономическото развитие</a:t>
            </a:r>
            <a:r>
              <a:rPr lang="ru-RU"/>
              <a:t> на Република България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56D0F-B096-4A45-9F2E-E805623CB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3612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381000"/>
            <a:ext cx="1843088" cy="578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381000"/>
            <a:ext cx="5380037" cy="578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София,, </a:t>
            </a:r>
            <a:r>
              <a:rPr lang="en-US" dirty="0"/>
              <a:t>Декември,2013 г.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bg-BG"/>
              <a:t>Заместник министър-председател по икономическото развитие</a:t>
            </a:r>
            <a:r>
              <a:rPr lang="ru-RU"/>
              <a:t> на Република България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08DE-5275-48AA-86E3-09B5649F55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4169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B8B9-6FEA-4059-B21E-AAD3A5A5A1C6}" type="datetimeFigureOut">
              <a:rPr lang="bg-BG"/>
              <a:pPr>
                <a:defRPr/>
              </a:pPr>
              <a:t>21.1.2014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1D96-1BA0-4E31-BE74-55D930BAA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2299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CFB0F-6818-4532-BC2E-EEBAEAFFA938}" type="datetimeFigureOut">
              <a:rPr lang="bg-BG"/>
              <a:pPr>
                <a:defRPr/>
              </a:pPr>
              <a:t>21.1.2014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FC9E-906E-4125-A6AE-DA3768E70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6335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1BEF-2DF7-4941-BC07-6E0851B6B92B}" type="datetimeFigureOut">
              <a:rPr lang="bg-BG"/>
              <a:pPr>
                <a:defRPr/>
              </a:pPr>
              <a:t>21.1.2014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176C-67C1-4296-8CFB-D63B9E40A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7066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1981200"/>
            <a:ext cx="3611562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5375" y="1981200"/>
            <a:ext cx="3611563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398F-4A70-4EE2-B298-D13B7AB493B9}" type="datetimeFigureOut">
              <a:rPr lang="bg-BG"/>
              <a:pPr>
                <a:defRPr/>
              </a:pPr>
              <a:t>21.1.2014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C6411-B76F-4F13-B35D-CFB3F24EB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5037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B51EA-B7B2-444D-92EE-DB36F2CB5DD9}" type="datetimeFigureOut">
              <a:rPr lang="bg-BG"/>
              <a:pPr>
                <a:defRPr/>
              </a:pPr>
              <a:t>21.1.2014 г.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7B2E1-74B1-4478-9036-EB7505299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499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34A8-3B43-428C-B451-5CB279685E4B}" type="datetimeFigureOut">
              <a:rPr lang="bg-BG"/>
              <a:pPr>
                <a:defRPr/>
              </a:pPr>
              <a:t>21.1.2014 г.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83C81-6B8A-4417-83D0-A88690918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4249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18486-6E08-4749-9155-6AC549428A96}" type="datetimeFigureOut">
              <a:rPr lang="bg-BG"/>
              <a:pPr>
                <a:defRPr/>
              </a:pPr>
              <a:t>21.1.2014 г.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5208C-F0D1-44F6-8076-69A71F5C0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8370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FCC2-1FDD-4CC8-87D9-EED35C71C2E1}" type="datetimeFigureOut">
              <a:rPr lang="bg-BG"/>
              <a:pPr>
                <a:defRPr/>
              </a:pPr>
              <a:t>21.1.2014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7B76-B060-46E4-B957-939857C8E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5576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София,, </a:t>
            </a:r>
            <a:r>
              <a:rPr lang="en-US" dirty="0"/>
              <a:t>Декември,2013 г.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bg-BG"/>
              <a:t>Заместник министър-председател по икономическото развитие</a:t>
            </a:r>
            <a:r>
              <a:rPr lang="ru-RU"/>
              <a:t> на Република България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1852-9928-4A2D-A31B-ED2CC96D0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5827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AF01-82F6-49F2-A98D-86DD1ACD1431}" type="datetimeFigureOut">
              <a:rPr lang="bg-BG"/>
              <a:pPr>
                <a:defRPr/>
              </a:pPr>
              <a:t>21.1.2014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F7EF-D2BD-4981-B4CD-C9FA533DF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1755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21E2-F709-4B08-878E-7D53DEDF2382}" type="datetimeFigureOut">
              <a:rPr lang="bg-BG"/>
              <a:pPr>
                <a:defRPr/>
              </a:pPr>
              <a:t>21.1.2014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4142-748D-49E6-B81F-B93B9A332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5458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381000"/>
            <a:ext cx="1843088" cy="578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381000"/>
            <a:ext cx="5380037" cy="578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0EA60-9909-41C0-8E5E-9E9E144501C7}" type="datetimeFigureOut">
              <a:rPr lang="bg-BG"/>
              <a:pPr>
                <a:defRPr/>
              </a:pPr>
              <a:t>21.1.2014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88E88-A0A6-4095-BD99-DF79328806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0903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DED6E-B063-4295-80A6-3292D81EF673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ECE7A-A55D-413C-817E-EBED9C6631E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9237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2A798-E1BF-471F-BC86-B22F2E1174A6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182A0-58F7-424D-9308-3E3EDC11D83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3510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2B9F6-6DD3-4EB0-86AA-949524686F7C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E25AE-70D9-4BA7-A6EE-50CFD8A448B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3344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BC201-4444-46C1-9625-6528B59D8F58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F066A-FEA4-44BF-935F-6E142ADE257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0929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7DBDB-955A-4E20-8CBB-91ACC95621C2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A69ED-E508-4823-A23C-F7931FD5663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6794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D9076-7B32-447B-83BB-64A8F49234C2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5D167-0526-4499-962B-05A1742AB34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8097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077CA-41C4-478E-B434-757AB3725F08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DBCE8-294F-402E-B9A3-2BD601C2EC9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88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София,, </a:t>
            </a:r>
            <a:r>
              <a:rPr lang="en-US" dirty="0"/>
              <a:t>Декември,2013 г.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bg-BG"/>
              <a:t>Заместник министър-председател по икономическото развитие</a:t>
            </a:r>
            <a:r>
              <a:rPr lang="ru-RU"/>
              <a:t> на Република България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B859-72B7-45B3-8836-2FDAB28EF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85801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6ED-8A87-4F51-A614-AFC84BDD62D1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509AC-94C8-44A2-BF55-679097B7BD8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8278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0602C-EE48-46BE-A97F-BA429B91760A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49AE3-DACC-4C4E-AA45-D861D442FAD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6427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D794B-616F-4DD0-9082-1D179DD632DF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9486B-0483-4660-8B2F-BF3D16C2722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6712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8CFC6-7863-4424-9A89-88191D736F3F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7C5ED-643D-4D0F-92B6-E4845C7134C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9830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 noProof="0" smtClean="0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bg-BG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CF44-BA4A-4388-AA86-89CFE61D64D2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9156-2A1D-459C-A683-FFFF48D8ABB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0796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58300-2EB6-4CE0-A95F-04401AEB0E32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6D58-34C3-4D86-9E71-3DB9D4D1508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7929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3BB25-A127-41AC-ADE8-D615331E65A6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B8AB-C51C-4904-84EC-7EFA274BC90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9783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DC04-A952-4873-A6DF-913F04D6C400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2831A-6367-45C3-9532-95A31EDB402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4383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CE612-87C4-4D96-9B4C-228358D37241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9582A-B564-43B2-882E-A77BA6A1F97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6861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61C7E-B501-41B4-883E-19EA75CF346E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D0501-5C51-4688-99A9-F6D876F45EF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975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1981200"/>
            <a:ext cx="3611562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5375" y="1981200"/>
            <a:ext cx="3611563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София,, </a:t>
            </a:r>
            <a:r>
              <a:rPr lang="en-US" dirty="0"/>
              <a:t>Декември,2013 г.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bg-BG"/>
              <a:t>Заместник министър-председател по икономическото развитие</a:t>
            </a:r>
            <a:r>
              <a:rPr lang="ru-RU"/>
              <a:t> на Република България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9F88-ABC3-4D46-A205-008929792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71953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0BDA2-E52C-49B5-A412-4BC1643BFD1D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C3907-F93F-4446-98F7-BEF93DC1A4A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4709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817CA-6BB0-4874-B434-AC19EE07E491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80E6B-9066-44DB-BABE-13140DDC6D4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3556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DC2DA-E714-41BB-8495-794910E6CEB9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2B8F-738A-456F-BD28-AC7CB518394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1503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E143D-63D8-47C8-A81B-F2AFA0F2B9BE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07B33-1C35-4A72-B3E6-A18434A1C26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1035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1F0E0-91D5-4F23-B023-CD1C015577E2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D15C4-FB10-4480-B290-D02F214C965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1302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5EEEC-334C-463E-9A21-65220E4FBA17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C78B7-46A1-4E7B-B7AD-19D34B92A42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89847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8CFFC-1714-415C-8A9C-023F7101209A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91634-D08B-40CE-A22C-FDC32EDC53C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0824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48BA9-2024-4979-8B29-D09DCB87553B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45D41-725A-471C-AC7B-EF466931830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8205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14FAE-E47B-43AD-9E6A-77CF39E4F258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12E67-F773-4E60-A466-671013478BB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8016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52D56-14F1-4B20-9BBE-073232C31DD0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56C13-58CC-42E8-847D-D8A22C97B8D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994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София,, </a:t>
            </a:r>
            <a:r>
              <a:rPr lang="en-US" dirty="0"/>
              <a:t>Декември,2013 г.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bg-BG"/>
              <a:t>Заместник министър-председател по икономическото развитие</a:t>
            </a:r>
            <a:r>
              <a:rPr lang="ru-RU"/>
              <a:t> на Република България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509A-8200-401E-BDAD-02813C2E5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40777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ABB30-955C-4172-8AA4-E16016D567F6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119F-F0A2-4ECF-B488-C38BBC3FA05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9737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8361D-15CC-4B9D-8F58-0502E893AA3B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95F12-7625-4065-B8DC-A01EA71ADFA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2630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01995-142A-4C92-8CB0-6F788DBC13C9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92151-1B6A-42D5-9AEE-5504C46ECB2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6335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40011-2730-4A3B-81CD-34C1BEEFBE7E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33A8-0DFD-4D69-BB06-902172DA524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4092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3FF11-76AB-4B1C-ABA8-D64E715F71B9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EF5FB-9EC5-41DB-8584-3C094015F96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56126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77FA6-268C-4949-8AA7-B003CA3F78AB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36A1-DD6D-4AE6-B30F-36D0526E8FD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5424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D29F8-85DC-4EF8-92AF-6505B643DF7A}" type="datetimeFigureOut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2C6C-32B8-461F-81FC-DC26EC2353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942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103CC-364D-47F4-8EBE-7E5C240F51C2}" type="datetimeFigureOut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4A58-2131-478D-9943-3B6D5B9DC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208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ADF23-CA31-4663-8C31-E2C2CCC406F2}" type="datetimeFigureOut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BEC5C-A2D9-49A0-9A7B-D331EE7007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411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CD84-3691-4940-8E72-C5F905913130}" type="datetimeFigureOut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7310-C2F7-4D17-AD25-660FA55ED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4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София,, </a:t>
            </a:r>
            <a:r>
              <a:rPr lang="en-US" dirty="0"/>
              <a:t>Декември,2013 г.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bg-BG"/>
              <a:t>Заместник министър-председател по икономическото развитие</a:t>
            </a:r>
            <a:r>
              <a:rPr lang="ru-RU"/>
              <a:t> на Република България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FAF2-6EA7-4F2F-9415-386BD5EA64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8113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3529-D12F-464E-8C51-4B1C302B8309}" type="datetimeFigureOut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624C-7D78-411B-9C93-9A953D215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09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88464-B639-49AE-A591-18475BF208F6}" type="datetimeFigureOut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A907-9D30-4C05-93C1-25345F44C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446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CD052-C78F-4E32-B646-D466B854ED39}" type="datetimeFigureOut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5F6E2-203A-4940-A9D8-FC8990E09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105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26F1-7A9C-4DAF-94C8-CE44A1C1521E}" type="datetimeFigureOut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FBDA-E1A0-404E-B582-DF61503E19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16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DDB0-FB60-411F-A24E-4ABE5DF9C995}" type="datetimeFigureOut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13B8-C2C0-40EF-8925-271F828BD2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270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B7982-C128-41D4-B6D4-F495088FB3AA}" type="datetimeFigureOut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A85E5-196E-4589-A537-4D57F6C07E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49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87B5-B705-4403-A9A3-88299D305D02}" type="datetimeFigureOut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526C-5674-43F2-B74D-98B5FC41A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/>
              <a:t>София,, </a:t>
            </a:r>
            <a:r>
              <a:rPr lang="bg-BG" dirty="0" err="1" smtClean="0"/>
              <a:t>Януар</a:t>
            </a:r>
            <a:r>
              <a:rPr lang="en-US" dirty="0" smtClean="0"/>
              <a:t>и,2013</a:t>
            </a:r>
            <a:r>
              <a:rPr lang="bg-BG" dirty="0" smtClean="0"/>
              <a:t>4</a:t>
            </a:r>
            <a:r>
              <a:rPr lang="en-US" dirty="0" smtClean="0"/>
              <a:t>г.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bg-BG"/>
              <a:t>Заместник министър-председател по икономическото развитие</a:t>
            </a:r>
            <a:r>
              <a:rPr lang="ru-RU"/>
              <a:t> на Република България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B735-907F-43D9-8ACA-22251FAE4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2666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/>
              <a:t>София,, </a:t>
            </a:r>
            <a:r>
              <a:rPr lang="bg-BG" dirty="0" err="1" smtClean="0"/>
              <a:t>Януар</a:t>
            </a:r>
            <a:r>
              <a:rPr lang="en-US" dirty="0" smtClean="0"/>
              <a:t>и,201</a:t>
            </a:r>
            <a:r>
              <a:rPr lang="bg-BG" dirty="0" smtClean="0"/>
              <a:t>4</a:t>
            </a:r>
            <a:r>
              <a:rPr lang="en-US" dirty="0" smtClean="0"/>
              <a:t> г.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bg-BG"/>
              <a:t>Заместник министър-председател по икономическото развитие</a:t>
            </a:r>
            <a:r>
              <a:rPr lang="ru-RU"/>
              <a:t> на Република България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09E5-8AB3-47F7-8092-ED37FEFF9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734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143636" y="6597650"/>
            <a:ext cx="3311525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/>
              <a:t>София,</a:t>
            </a:r>
            <a:r>
              <a:rPr lang="en-US" dirty="0" smtClean="0"/>
              <a:t> </a:t>
            </a:r>
            <a:r>
              <a:rPr lang="bg-BG" dirty="0" smtClean="0"/>
              <a:t>Януар</a:t>
            </a:r>
            <a:r>
              <a:rPr lang="en-US" dirty="0" smtClean="0"/>
              <a:t>и,</a:t>
            </a:r>
            <a:r>
              <a:rPr lang="bg-BG" dirty="0" smtClean="0"/>
              <a:t> </a:t>
            </a:r>
            <a:r>
              <a:rPr lang="en-US" dirty="0" smtClean="0"/>
              <a:t>201</a:t>
            </a:r>
            <a:r>
              <a:rPr lang="bg-BG" dirty="0" smtClean="0"/>
              <a:t>4</a:t>
            </a:r>
            <a:r>
              <a:rPr lang="en-US" dirty="0" smtClean="0"/>
              <a:t> г.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bg-BG"/>
              <a:t>Заместник министър-председател по икономическото развитие</a:t>
            </a:r>
            <a:r>
              <a:rPr lang="ru-RU"/>
              <a:t> на Република България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CAC8-2434-4D71-BE49-D856AD133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538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6"/>
          <p:cNvCxnSpPr/>
          <p:nvPr/>
        </p:nvCxnSpPr>
        <p:spPr>
          <a:xfrm>
            <a:off x="1658938" y="1709738"/>
            <a:ext cx="96170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1413" y="381000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81200"/>
            <a:ext cx="737552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156325" y="6597650"/>
            <a:ext cx="3311525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bg-BG"/>
              <a:t>София,, </a:t>
            </a:r>
            <a:r>
              <a:rPr lang="en-US" dirty="0"/>
              <a:t>Декември,2013 г.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7088" y="6581775"/>
            <a:ext cx="5400675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bg-BG"/>
              <a:t>Заместник министър-председател по икономическото развитие</a:t>
            </a:r>
            <a:r>
              <a:rPr lang="ru-RU"/>
              <a:t> на Република България</a:t>
            </a:r>
            <a:endParaRPr lang="en-US" dirty="0"/>
          </a:p>
          <a:p>
            <a:pPr algn="l"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6838" y="6400800"/>
            <a:ext cx="800100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itchFamily="18" charset="0"/>
              </a:defRPr>
            </a:lvl1pPr>
          </a:lstStyle>
          <a:p>
            <a:pPr>
              <a:defRPr/>
            </a:pPr>
            <a:fld id="{16AEEC31-2AC5-4EB3-8D7D-FBC62AD3CA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12" descr="Герб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49275"/>
            <a:ext cx="12255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989898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1117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989898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685800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860425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1033463" indent="-1730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1490663" indent="-173038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1947863" indent="-173038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2405063" indent="-173038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2862263" indent="-173038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8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798911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cxnSp>
        <p:nvCxnSpPr>
          <p:cNvPr id="11" name="Straight Connector 6"/>
          <p:cNvCxnSpPr/>
          <p:nvPr/>
        </p:nvCxnSpPr>
        <p:spPr>
          <a:xfrm>
            <a:off x="1658938" y="1709738"/>
            <a:ext cx="96170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Title Placeholder 1"/>
          <p:cNvSpPr>
            <a:spLocks noGrp="1"/>
          </p:cNvSpPr>
          <p:nvPr>
            <p:ph type="title"/>
          </p:nvPr>
        </p:nvSpPr>
        <p:spPr bwMode="auto">
          <a:xfrm>
            <a:off x="1141413" y="381000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81200"/>
            <a:ext cx="737552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162050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itchFamily="18" charset="0"/>
              </a:defRPr>
            </a:lvl1pPr>
          </a:lstStyle>
          <a:p>
            <a:pPr>
              <a:defRPr/>
            </a:pPr>
            <a:fld id="{DE50F8C2-4411-4483-8AC2-341E45099515}" type="datetimeFigureOut">
              <a:rPr lang="bg-BG"/>
              <a:pPr>
                <a:defRPr/>
              </a:pPr>
              <a:t>21.1.2014 г.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467225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6838" y="6400800"/>
            <a:ext cx="800100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itchFamily="18" charset="0"/>
              </a:defRPr>
            </a:lvl1pPr>
          </a:lstStyle>
          <a:p>
            <a:pPr>
              <a:defRPr/>
            </a:pPr>
            <a:fld id="{B72D80C0-6E55-446E-BE39-F6794297C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charset="0"/>
          <a:ea typeface="ＭＳ Ｐゴシック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989898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1117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989898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685800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860425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1033463" indent="-1730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1490663" indent="-173038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1947863" indent="-173038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2405063" indent="-173038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2862263" indent="-173038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5E3B6E9F-3EAE-4B8F-B5F3-6706B99984ED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0938829A-B554-410D-A611-E51B85B63B6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6961C85A-7CCF-4189-859B-EC09E8D28D46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CBB17A13-C033-4819-9E91-8FFD265D684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BF8D879C-CCA1-4F91-9220-D1943E524509}" type="datetimeFigureOut">
              <a:rPr lang="bg-BG"/>
              <a:pPr>
                <a:defRPr/>
              </a:pPr>
              <a:t>21.1.2014 г.</a:t>
            </a:fld>
            <a:endParaRPr lang="bg-BG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AC4984A7-5DC0-480B-BF96-D86FAAB72B6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6" r:id="rId3"/>
    <p:sldLayoutId id="2147484757" r:id="rId4"/>
    <p:sldLayoutId id="2147484758" r:id="rId5"/>
    <p:sldLayoutId id="2147484759" r:id="rId6"/>
    <p:sldLayoutId id="2147484760" r:id="rId7"/>
    <p:sldLayoutId id="2147484761" r:id="rId8"/>
    <p:sldLayoutId id="2147484762" r:id="rId9"/>
    <p:sldLayoutId id="2147484763" r:id="rId10"/>
    <p:sldLayoutId id="2147484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311E528-7F72-477A-9840-14F30A855E1E}" type="datetimeFigureOut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8BEFF75-EE3C-471E-AFB2-2158D555F7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vernment.bg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 idx="4294967295"/>
          </p:nvPr>
        </p:nvSpPr>
        <p:spPr>
          <a:xfrm>
            <a:off x="2124075" y="2204889"/>
            <a:ext cx="5543550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altLang="bg-BG" sz="6000" dirty="0" smtClean="0">
                <a:solidFill>
                  <a:srgbClr val="C00000"/>
                </a:solidFill>
              </a:rPr>
              <a:t>Перспективите </a:t>
            </a:r>
            <a:r>
              <a:rPr lang="bg-BG" altLang="bg-BG" sz="4000" b="1" dirty="0" smtClean="0">
                <a:solidFill>
                  <a:srgbClr val="C00000"/>
                </a:solidFill>
              </a:rPr>
              <a:t>пред българската икономика</a:t>
            </a:r>
            <a:br>
              <a:rPr lang="bg-BG" altLang="bg-BG" sz="4000" b="1" dirty="0" smtClean="0">
                <a:solidFill>
                  <a:srgbClr val="C00000"/>
                </a:solidFill>
              </a:rPr>
            </a:br>
            <a:r>
              <a:rPr lang="bg-BG" altLang="bg-BG" sz="4000" b="1" dirty="0" smtClean="0">
                <a:solidFill>
                  <a:srgbClr val="C00000"/>
                </a:solidFill>
              </a:rPr>
              <a:t/>
            </a:r>
            <a:br>
              <a:rPr lang="bg-BG" altLang="bg-BG" sz="4000" b="1" dirty="0" smtClean="0">
                <a:solidFill>
                  <a:srgbClr val="C00000"/>
                </a:solidFill>
              </a:rPr>
            </a:br>
            <a:endParaRPr lang="en-US" altLang="bg-BG" sz="4000" b="1" dirty="0" smtClean="0">
              <a:solidFill>
                <a:srgbClr val="C00000"/>
              </a:solidFill>
            </a:endParaRPr>
          </a:p>
        </p:txBody>
      </p:sp>
      <p:sp>
        <p:nvSpPr>
          <p:cNvPr id="19459" name="Subtitle 2"/>
          <p:cNvSpPr>
            <a:spLocks noGrp="1"/>
          </p:cNvSpPr>
          <p:nvPr>
            <p:ph type="subTitle" idx="4294967295"/>
          </p:nvPr>
        </p:nvSpPr>
        <p:spPr>
          <a:xfrm>
            <a:off x="4763" y="5229225"/>
            <a:ext cx="9144000" cy="6143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bg-BG" altLang="bg-BG" smtClean="0">
                <a:solidFill>
                  <a:schemeClr val="tx2"/>
                </a:solidFill>
              </a:rPr>
              <a:t>Зам. министър-председател по</a:t>
            </a:r>
            <a:endParaRPr lang="en-US" altLang="bg-BG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bg-BG" altLang="bg-BG" smtClean="0">
                <a:solidFill>
                  <a:schemeClr val="tx2"/>
                </a:solidFill>
              </a:rPr>
              <a:t> икономическото развитие на Република България</a:t>
            </a:r>
            <a:endParaRPr lang="en-US" altLang="bg-BG" dirty="0" smtClean="0">
              <a:solidFill>
                <a:schemeClr val="tx2"/>
              </a:solidFill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2124075" y="6488113"/>
            <a:ext cx="51847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bg-BG" sz="1800" dirty="0" smtClean="0">
                <a:latin typeface="Cambria" pitchFamily="18" charset="0"/>
              </a:rPr>
              <a:t>София, януари 2014 г.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16688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592DB49-8DFC-4CD1-A74E-F5307F21B7D3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6628" name="Rectangle 16"/>
          <p:cNvSpPr>
            <a:spLocks noChangeArrowheads="1"/>
          </p:cNvSpPr>
          <p:nvPr/>
        </p:nvSpPr>
        <p:spPr bwMode="auto">
          <a:xfrm>
            <a:off x="1403350" y="55022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1116013" y="37782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/>
              <a:t/>
            </a:r>
            <a:br>
              <a:rPr lang="bg-BG" altLang="bg-BG" sz="2000"/>
            </a:br>
            <a:endParaRPr lang="en-US" altLang="bg-BG" sz="2800" b="1"/>
          </a:p>
        </p:txBody>
      </p:sp>
      <p:sp>
        <p:nvSpPr>
          <p:cNvPr id="26630" name="Title 4"/>
          <p:cNvSpPr txBox="1">
            <a:spLocks/>
          </p:cNvSpPr>
          <p:nvPr/>
        </p:nvSpPr>
        <p:spPr bwMode="auto">
          <a:xfrm>
            <a:off x="1084907" y="381000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НИСКИ ДАНЪЦИ (2014- 2016Г.)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1413" y="1841500"/>
            <a:ext cx="7359677" cy="444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ru-RU" altLang="bg-BG" dirty="0" err="1" smtClean="0">
                <a:cs typeface="Times New Roman" pitchFamily="18" charset="0"/>
              </a:rPr>
              <a:t>Данъкът</a:t>
            </a:r>
            <a:r>
              <a:rPr lang="ru-RU" altLang="bg-BG" dirty="0" smtClean="0">
                <a:cs typeface="Times New Roman" pitchFamily="18" charset="0"/>
              </a:rPr>
              <a:t> върху доходи от лихви по депозитни сметки в търговски банки ще намалява от 8% през 2014г.  до 6% през 2015г. и 4% през 2016г.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/>
            </a:pPr>
            <a:endParaRPr lang="ru-RU" altLang="bg-BG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/>
            </a:pPr>
            <a:r>
              <a:rPr lang="ru-RU" altLang="bg-BG" dirty="0" smtClean="0">
                <a:cs typeface="Times New Roman" pitchFamily="18" charset="0"/>
              </a:rPr>
              <a:t>При акцизите за периода 2014-2016г. :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/>
            </a:pPr>
            <a:endParaRPr lang="ru-RU" altLang="bg-BG" dirty="0" smtClean="0">
              <a:cs typeface="Times New Roman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ru-RU" altLang="bg-BG" dirty="0" smtClean="0">
                <a:cs typeface="Times New Roman" pitchFamily="18" charset="0"/>
              </a:rPr>
              <a:t>Запазват се ставките при: безоловния бензин, газьол, керосин, кокс и въглища, ел. енергия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ru-RU" altLang="bg-BG" dirty="0" smtClean="0">
                <a:cs typeface="Times New Roman" pitchFamily="18" charset="0"/>
              </a:rPr>
              <a:t>Повишаване ще има при акциза на цигарите: от 148 лв./1000 къса до 155 лв. </a:t>
            </a:r>
            <a:r>
              <a:rPr lang="ru-RU" altLang="bg-BG" dirty="0" err="1" smtClean="0">
                <a:cs typeface="Times New Roman" pitchFamily="18" charset="0"/>
              </a:rPr>
              <a:t>през</a:t>
            </a:r>
            <a:r>
              <a:rPr lang="ru-RU" altLang="bg-BG" dirty="0" smtClean="0">
                <a:cs typeface="Times New Roman" pitchFamily="18" charset="0"/>
              </a:rPr>
              <a:t> 2015 г. и  162 лв. на 1000 къса </a:t>
            </a:r>
            <a:r>
              <a:rPr lang="ru-RU" altLang="bg-BG" dirty="0" err="1" smtClean="0">
                <a:cs typeface="Times New Roman" pitchFamily="18" charset="0"/>
              </a:rPr>
              <a:t>през</a:t>
            </a:r>
            <a:r>
              <a:rPr lang="ru-RU" altLang="bg-BG" dirty="0" smtClean="0">
                <a:cs typeface="Times New Roman" pitchFamily="18" charset="0"/>
              </a:rPr>
              <a:t> 2016 г. </a:t>
            </a:r>
          </a:p>
          <a:p>
            <a:pPr eaLnBrk="1" hangingPunct="1"/>
            <a:endParaRPr lang="bg-BG" altLang="bg-BG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CAB5E56-C99D-41C1-80D2-C639FCE2E115}" type="slidenum">
              <a:rPr lang="en-US" altLang="bg-BG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bg-BG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83569" y="2924944"/>
            <a:ext cx="4104455" cy="352839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>
            <a:solidFill>
              <a:srgbClr val="3366FF"/>
            </a:solidFill>
            <a:round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bg-BG" sz="2400" smtClean="0">
                <a:solidFill>
                  <a:schemeClr val="bg1"/>
                </a:solidFill>
                <a:latin typeface="Cambria" pitchFamily="18" charset="0"/>
              </a:rPr>
              <a:t>Проект на Закон за кредитните институции</a:t>
            </a:r>
            <a:r>
              <a:rPr lang="en-US" sz="2400" smtClean="0">
                <a:solidFill>
                  <a:schemeClr val="bg1"/>
                </a:solidFill>
                <a:latin typeface="Cambria" pitchFamily="18" charset="0"/>
              </a:rPr>
              <a:t>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smtClean="0">
                <a:solidFill>
                  <a:schemeClr val="bg1"/>
                </a:solidFill>
                <a:latin typeface="Cambria" pitchFamily="18" charset="0"/>
              </a:rPr>
              <a:t>Въвеждане на Базел 3, </a:t>
            </a:r>
            <a:endParaRPr lang="en-US" sz="2400" smtClean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bg-BG" sz="2400" smtClean="0">
                <a:solidFill>
                  <a:schemeClr val="bg1"/>
                </a:solidFill>
                <a:latin typeface="Cambria" pitchFamily="18" charset="0"/>
              </a:rPr>
              <a:t>Отпадане на границата от 400 лв. за потребителския кредит.</a:t>
            </a:r>
            <a:endParaRPr lang="en-US" sz="2400" smtClean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defRPr/>
            </a:pPr>
            <a:r>
              <a:rPr lang="bg-BG" sz="2400" smtClean="0">
                <a:solidFill>
                  <a:schemeClr val="bg1"/>
                </a:solidFill>
                <a:latin typeface="Cambria" pitchFamily="18" charset="0"/>
              </a:rPr>
              <a:t>Приет от МС и внесен за гласуване в НС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66301" y="1811676"/>
            <a:ext cx="7162987" cy="86150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bg-BG" smtClean="0">
                <a:solidFill>
                  <a:schemeClr val="bg1"/>
                </a:solidFill>
                <a:latin typeface="Garamond" pitchFamily="18" charset="0"/>
                <a:ea typeface="Batang" pitchFamily="18" charset="-127"/>
              </a:rPr>
              <a:t>ЦЕЛ</a:t>
            </a:r>
            <a:r>
              <a:rPr lang="en-US" smtClean="0">
                <a:solidFill>
                  <a:schemeClr val="bg1"/>
                </a:solidFill>
                <a:latin typeface="Garamond" pitchFamily="18" charset="0"/>
                <a:ea typeface="Batang" pitchFamily="18" charset="-127"/>
              </a:rPr>
              <a:t>: </a:t>
            </a:r>
            <a:r>
              <a:rPr lang="bg-BG" smtClean="0">
                <a:solidFill>
                  <a:schemeClr val="bg1"/>
                </a:solidFill>
                <a:latin typeface="Garamond" pitchFamily="18" charset="0"/>
                <a:ea typeface="Batang" pitchFamily="18" charset="-127"/>
              </a:rPr>
              <a:t>Гарантиране стабилността на банковата система и осигуряване на евтин ресурс за икономическо възстановяване</a:t>
            </a:r>
            <a:endParaRPr lang="en-US" smtClean="0">
              <a:solidFill>
                <a:schemeClr val="bg1"/>
              </a:solidFill>
              <a:latin typeface="Garamond" pitchFamily="18" charset="0"/>
              <a:ea typeface="Batang" pitchFamily="18" charset="-127"/>
            </a:endParaRPr>
          </a:p>
        </p:txBody>
      </p:sp>
      <p:pic>
        <p:nvPicPr>
          <p:cNvPr id="2" name="Picture 1" descr="bank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997200"/>
            <a:ext cx="440055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141413" y="40957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bg-BG" dirty="0">
              <a:solidFill>
                <a:srgbClr val="C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293813" y="56197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900" b="1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ФИНАНСОВА СИСТЕМА, РАБОТЕЩА ЗА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РЕАЛНИЯ СЕКТОР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900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900" dirty="0" smtClean="0">
                <a:solidFill>
                  <a:schemeClr val="accent1"/>
                </a:solidFill>
              </a:rPr>
              <a:t/>
            </a:r>
            <a:br>
              <a:rPr lang="bg-BG" altLang="bg-BG" sz="1900" dirty="0" smtClean="0">
                <a:solidFill>
                  <a:schemeClr val="accent1"/>
                </a:solidFill>
              </a:rPr>
            </a:br>
            <a:endParaRPr lang="en-US" altLang="bg-B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5C97E41-B342-4E52-9368-48480ABD5FB5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Up Arrow 2"/>
          <p:cNvSpPr>
            <a:spLocks noChangeArrowheads="1"/>
          </p:cNvSpPr>
          <p:nvPr/>
        </p:nvSpPr>
        <p:spPr bwMode="auto">
          <a:xfrm rot="10800000">
            <a:off x="1547813" y="2924175"/>
            <a:ext cx="436562" cy="620713"/>
          </a:xfrm>
          <a:prstGeom prst="upArrow">
            <a:avLst>
              <a:gd name="adj1" fmla="val 50000"/>
              <a:gd name="adj2" fmla="val 50106"/>
            </a:avLst>
          </a:prstGeom>
          <a:solidFill>
            <a:schemeClr val="accent1"/>
          </a:solidFill>
          <a:ln w="25400">
            <a:solidFill>
              <a:srgbClr val="A2A2A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1116013" y="3644900"/>
            <a:ext cx="1508125" cy="2736850"/>
          </a:xfrm>
          <a:prstGeom prst="roundRect">
            <a:avLst>
              <a:gd name="adj" fmla="val 16667"/>
            </a:avLst>
          </a:prstGeom>
          <a:solidFill>
            <a:srgbClr val="FFBC79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800">
                <a:latin typeface="Cambria" pitchFamily="18" charset="0"/>
              </a:rPr>
              <a:t>Развитие на капиталовия пазар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57594" y="1906545"/>
            <a:ext cx="7867401" cy="94639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bg-BG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ЦЕЛ</a:t>
            </a:r>
            <a:r>
              <a:rPr lang="en-US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bg-BG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Насърчаване финансирането от алтернативни източници</a:t>
            </a:r>
            <a:endParaRPr lang="en-US" sz="2800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2757488" y="3644900"/>
            <a:ext cx="1657350" cy="27368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25400">
            <a:solidFill>
              <a:srgbClr val="A2A2A2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800">
                <a:latin typeface="Cambria" pitchFamily="18" charset="0"/>
              </a:rPr>
              <a:t>Междуна-родни финансови институции</a:t>
            </a:r>
          </a:p>
        </p:txBody>
      </p:sp>
      <p:sp>
        <p:nvSpPr>
          <p:cNvPr id="17" name="Up Arrow 16"/>
          <p:cNvSpPr>
            <a:spLocks noChangeArrowheads="1"/>
          </p:cNvSpPr>
          <p:nvPr/>
        </p:nvSpPr>
        <p:spPr bwMode="auto">
          <a:xfrm rot="10800000">
            <a:off x="3348038" y="2924175"/>
            <a:ext cx="438150" cy="619125"/>
          </a:xfrm>
          <a:prstGeom prst="upArrow">
            <a:avLst>
              <a:gd name="adj1" fmla="val 50000"/>
              <a:gd name="adj2" fmla="val 49797"/>
            </a:avLst>
          </a:prstGeom>
          <a:solidFill>
            <a:schemeClr val="accent1"/>
          </a:solidFill>
          <a:ln w="25400">
            <a:solidFill>
              <a:srgbClr val="A2A2A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Up Arrow 18"/>
          <p:cNvSpPr/>
          <p:nvPr/>
        </p:nvSpPr>
        <p:spPr>
          <a:xfrm rot="10800000">
            <a:off x="5040313" y="2957513"/>
            <a:ext cx="436562" cy="6207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7900" name="Picture 7" descr="C:\Users\a.baklova\AppData\Local\Microsoft\Windows\Temporary Internet Files\Content.IE5\53UZJE2V\MP9003096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0" r="31268"/>
          <a:stretch>
            <a:fillRect/>
          </a:stretch>
        </p:blipFill>
        <p:spPr bwMode="auto">
          <a:xfrm>
            <a:off x="6372225" y="2881313"/>
            <a:ext cx="234473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1"/>
          <p:cNvSpPr>
            <a:spLocks noChangeArrowheads="1"/>
          </p:cNvSpPr>
          <p:nvPr/>
        </p:nvSpPr>
        <p:spPr bwMode="auto">
          <a:xfrm>
            <a:off x="4572000" y="3644900"/>
            <a:ext cx="1508125" cy="27368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rgbClr val="A2A2A2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800">
                <a:latin typeface="Cambria" pitchFamily="18" charset="0"/>
              </a:rPr>
              <a:t>Българска </a:t>
            </a:r>
          </a:p>
          <a:p>
            <a:pPr algn="ctr">
              <a:defRPr/>
            </a:pPr>
            <a:r>
              <a:rPr lang="bg-BG" sz="1800">
                <a:latin typeface="Cambria" pitchFamily="18" charset="0"/>
              </a:rPr>
              <a:t>банка за развитие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141413" y="40957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900" b="1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ФИНАНСОВА СИСТЕМА, РАБОТЕЩА ЗА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РЕАЛНИЯ СЕКТОР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900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900" dirty="0" smtClean="0">
                <a:solidFill>
                  <a:schemeClr val="accent1"/>
                </a:solidFill>
              </a:rPr>
              <a:t/>
            </a:r>
            <a:br>
              <a:rPr lang="bg-BG" altLang="bg-BG" sz="1900" dirty="0" smtClean="0">
                <a:solidFill>
                  <a:schemeClr val="accent1"/>
                </a:solidFill>
              </a:rPr>
            </a:br>
            <a:endParaRPr lang="en-US" altLang="bg-B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2" grpId="0" animBg="1"/>
      <p:bldP spid="17" grpId="0" animBg="1"/>
      <p:bldP spid="19" grpId="0" animBg="1"/>
      <p:bldP spid="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9C5E93A-EA73-405C-9425-5DDC3E5396B1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Up Arrow 2"/>
          <p:cNvSpPr>
            <a:spLocks noChangeArrowheads="1"/>
          </p:cNvSpPr>
          <p:nvPr/>
        </p:nvSpPr>
        <p:spPr bwMode="auto">
          <a:xfrm rot="10800000">
            <a:off x="1403350" y="2924175"/>
            <a:ext cx="436563" cy="620713"/>
          </a:xfrm>
          <a:prstGeom prst="upArrow">
            <a:avLst>
              <a:gd name="adj1" fmla="val 50000"/>
              <a:gd name="adj2" fmla="val 50106"/>
            </a:avLst>
          </a:prstGeom>
          <a:solidFill>
            <a:schemeClr val="accent1"/>
          </a:solidFill>
          <a:ln w="25400">
            <a:solidFill>
              <a:srgbClr val="A2A2A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827088" y="3644900"/>
            <a:ext cx="1657350" cy="273685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400">
            <a:solidFill>
              <a:srgbClr val="A2A2A2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600">
                <a:solidFill>
                  <a:schemeClr val="bg1"/>
                </a:solidFill>
                <a:latin typeface="Cambria" pitchFamily="18" charset="0"/>
              </a:rPr>
              <a:t>Пакет от мерки за облекчаване на процедурите за листване на компании на борсата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2700338" y="3644900"/>
            <a:ext cx="1727200" cy="273685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400">
            <a:solidFill>
              <a:srgbClr val="A2A2A2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600">
                <a:solidFill>
                  <a:schemeClr val="bg1"/>
                </a:solidFill>
                <a:latin typeface="Cambria" pitchFamily="18" charset="0"/>
              </a:rPr>
              <a:t>Приватизация на Българска фондова борса- София и Централен депозитар АД</a:t>
            </a:r>
            <a:r>
              <a:rPr lang="bg-BG" sz="1600">
                <a:solidFill>
                  <a:schemeClr val="bg1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17" name="Up Arrow 16"/>
          <p:cNvSpPr>
            <a:spLocks noChangeArrowheads="1"/>
          </p:cNvSpPr>
          <p:nvPr/>
        </p:nvSpPr>
        <p:spPr bwMode="auto">
          <a:xfrm rot="10800000">
            <a:off x="3203575" y="2924175"/>
            <a:ext cx="438150" cy="619125"/>
          </a:xfrm>
          <a:prstGeom prst="upArrow">
            <a:avLst>
              <a:gd name="adj1" fmla="val 50000"/>
              <a:gd name="adj2" fmla="val 49797"/>
            </a:avLst>
          </a:prstGeom>
          <a:solidFill>
            <a:schemeClr val="accent1"/>
          </a:solidFill>
          <a:ln w="25400">
            <a:solidFill>
              <a:srgbClr val="A2A2A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Up Arrow 18"/>
          <p:cNvSpPr/>
          <p:nvPr/>
        </p:nvSpPr>
        <p:spPr>
          <a:xfrm rot="10800000">
            <a:off x="5040313" y="2957513"/>
            <a:ext cx="436562" cy="6207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Rounded Rectangle 11"/>
          <p:cNvSpPr>
            <a:spLocks noChangeArrowheads="1"/>
          </p:cNvSpPr>
          <p:nvPr/>
        </p:nvSpPr>
        <p:spPr bwMode="auto">
          <a:xfrm>
            <a:off x="4572000" y="3644900"/>
            <a:ext cx="1655763" cy="273685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400">
            <a:solidFill>
              <a:srgbClr val="A2A2A2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600">
                <a:solidFill>
                  <a:schemeClr val="bg1"/>
                </a:solidFill>
                <a:latin typeface="Cambria" pitchFamily="18" charset="0"/>
              </a:rPr>
              <a:t>Пускане на миноритарни пакети на Българска фондова борса- София</a:t>
            </a:r>
            <a:r>
              <a:rPr lang="bg-BG" sz="1600">
                <a:solidFill>
                  <a:schemeClr val="bg1"/>
                </a:solidFill>
                <a:latin typeface="Garamond" pitchFamily="18" charset="0"/>
              </a:rPr>
              <a:t>.</a:t>
            </a:r>
          </a:p>
        </p:txBody>
      </p:sp>
      <p:pic>
        <p:nvPicPr>
          <p:cNvPr id="4" name="Picture 3" descr="Screen shot 2013-12-16 at 23.32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7" t="7666" r="36479"/>
          <a:stretch>
            <a:fillRect/>
          </a:stretch>
        </p:blipFill>
        <p:spPr bwMode="auto">
          <a:xfrm>
            <a:off x="6270625" y="2997200"/>
            <a:ext cx="28733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957594" y="1906545"/>
            <a:ext cx="7867401" cy="94639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bg-BG" sz="280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ЦЕЛ</a:t>
            </a:r>
            <a:r>
              <a:rPr lang="en-US" sz="280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bg-BG" sz="280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Развитие на капиталовия пазар</a:t>
            </a:r>
            <a:endParaRPr lang="en-US" sz="280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141413" y="40957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900" b="1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ФИНАНСОВА СИСТЕМА, РАБОТЕЩА ЗА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РЕАЛНИЯ СЕКТОР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900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900" dirty="0" smtClean="0">
                <a:solidFill>
                  <a:schemeClr val="accent1"/>
                </a:solidFill>
              </a:rPr>
              <a:t/>
            </a:r>
            <a:br>
              <a:rPr lang="bg-BG" altLang="bg-BG" sz="1900" dirty="0" smtClean="0">
                <a:solidFill>
                  <a:schemeClr val="accent1"/>
                </a:solidFill>
              </a:rPr>
            </a:br>
            <a:endParaRPr lang="en-US" altLang="bg-B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2" grpId="0" animBg="1"/>
      <p:bldP spid="17" grpId="0" animBg="1"/>
      <p:bldP spid="19" grpId="0" animBg="1"/>
      <p:bldP spid="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3B35B58-3490-42D4-A620-32A5CF8A89E5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Up Arrow 2"/>
          <p:cNvSpPr>
            <a:spLocks noChangeArrowheads="1"/>
          </p:cNvSpPr>
          <p:nvPr/>
        </p:nvSpPr>
        <p:spPr bwMode="auto">
          <a:xfrm rot="10800000">
            <a:off x="1547813" y="2997200"/>
            <a:ext cx="436562" cy="620713"/>
          </a:xfrm>
          <a:prstGeom prst="upArrow">
            <a:avLst>
              <a:gd name="adj1" fmla="val 50000"/>
              <a:gd name="adj2" fmla="val 50106"/>
            </a:avLst>
          </a:prstGeom>
          <a:solidFill>
            <a:schemeClr val="accent1"/>
          </a:solidFill>
          <a:ln w="25400">
            <a:solidFill>
              <a:srgbClr val="A2A2A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11188" y="3644900"/>
            <a:ext cx="2016125" cy="27368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rgbClr val="8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600">
                <a:solidFill>
                  <a:schemeClr val="bg1"/>
                </a:solidFill>
                <a:latin typeface="Cambria" pitchFamily="18" charset="0"/>
              </a:rPr>
              <a:t>Организирана бе конференция с цел популяризиране продуктите за България 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2700338" y="3644900"/>
            <a:ext cx="1800225" cy="27368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rgbClr val="8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600">
                <a:solidFill>
                  <a:schemeClr val="bg1"/>
                </a:solidFill>
                <a:latin typeface="Cambria" pitchFamily="18" charset="0"/>
              </a:rPr>
              <a:t>Постигнати бяха споразумения за предоставяне на техническа помощ за реформите</a:t>
            </a:r>
          </a:p>
        </p:txBody>
      </p:sp>
      <p:sp>
        <p:nvSpPr>
          <p:cNvPr id="17" name="Up Arrow 16"/>
          <p:cNvSpPr>
            <a:spLocks noChangeArrowheads="1"/>
          </p:cNvSpPr>
          <p:nvPr/>
        </p:nvSpPr>
        <p:spPr bwMode="auto">
          <a:xfrm rot="10800000">
            <a:off x="3419475" y="2997200"/>
            <a:ext cx="438150" cy="619125"/>
          </a:xfrm>
          <a:prstGeom prst="upArrow">
            <a:avLst>
              <a:gd name="adj1" fmla="val 50000"/>
              <a:gd name="adj2" fmla="val 49797"/>
            </a:avLst>
          </a:prstGeom>
          <a:solidFill>
            <a:schemeClr val="accent1"/>
          </a:solidFill>
          <a:ln w="25400">
            <a:solidFill>
              <a:srgbClr val="A2A2A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Up Arrow 18"/>
          <p:cNvSpPr>
            <a:spLocks noChangeArrowheads="1"/>
          </p:cNvSpPr>
          <p:nvPr/>
        </p:nvSpPr>
        <p:spPr bwMode="auto">
          <a:xfrm rot="10800000">
            <a:off x="5292725" y="2997200"/>
            <a:ext cx="436563" cy="620713"/>
          </a:xfrm>
          <a:prstGeom prst="upArrow">
            <a:avLst>
              <a:gd name="adj1" fmla="val 50000"/>
              <a:gd name="adj2" fmla="val 50106"/>
            </a:avLst>
          </a:prstGeom>
          <a:solidFill>
            <a:schemeClr val="accent1"/>
          </a:solidFill>
          <a:ln w="25400">
            <a:solidFill>
              <a:srgbClr val="A2A2A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9946" name="Picture 4" descr="C:\Users\a.baklova\AppData\Local\Microsoft\Windows\Temporary Internet Files\Content.IE5\1R7X44DG\MP90044228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2997200"/>
            <a:ext cx="23558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1"/>
          <p:cNvSpPr>
            <a:spLocks noChangeArrowheads="1"/>
          </p:cNvSpPr>
          <p:nvPr/>
        </p:nvSpPr>
        <p:spPr bwMode="auto">
          <a:xfrm>
            <a:off x="4572000" y="3716338"/>
            <a:ext cx="1871663" cy="266541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rgbClr val="8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600">
                <a:solidFill>
                  <a:schemeClr val="bg1"/>
                </a:solidFill>
                <a:latin typeface="Cambria" pitchFamily="18" charset="0"/>
              </a:rPr>
              <a:t>По-тясно обвързване на програмата на правителството със стратегиите на Международните финансови институции за България</a:t>
            </a:r>
          </a:p>
        </p:txBody>
      </p:sp>
      <p:sp>
        <p:nvSpPr>
          <p:cNvPr id="47114" name="Date Placeholder 3"/>
          <p:cNvSpPr txBox="1">
            <a:spLocks noGrp="1"/>
          </p:cNvSpPr>
          <p:nvPr/>
        </p:nvSpPr>
        <p:spPr bwMode="auto">
          <a:xfrm>
            <a:off x="3708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200" dirty="0">
                <a:latin typeface="Calibri" pitchFamily="34" charset="0"/>
              </a:rPr>
              <a:t>София, </a:t>
            </a:r>
            <a:r>
              <a:rPr lang="bg-BG" altLang="bg-BG" sz="1200" dirty="0" smtClean="0">
                <a:latin typeface="Calibri" pitchFamily="34" charset="0"/>
              </a:rPr>
              <a:t>Януа</a:t>
            </a:r>
            <a:r>
              <a:rPr lang="en-US" altLang="bg-BG" sz="1200" dirty="0" smtClean="0">
                <a:latin typeface="Calibri" pitchFamily="34" charset="0"/>
              </a:rPr>
              <a:t>ри</a:t>
            </a:r>
            <a:r>
              <a:rPr lang="en-US" altLang="bg-BG" sz="1200" dirty="0">
                <a:latin typeface="Calibri" pitchFamily="34" charset="0"/>
              </a:rPr>
              <a:t>, </a:t>
            </a:r>
            <a:r>
              <a:rPr lang="en-US" altLang="bg-BG" sz="1200" dirty="0" smtClean="0">
                <a:latin typeface="Calibri" pitchFamily="34" charset="0"/>
              </a:rPr>
              <a:t>201</a:t>
            </a:r>
            <a:r>
              <a:rPr lang="bg-BG" altLang="bg-BG" sz="1200" dirty="0" smtClean="0">
                <a:latin typeface="Calibri" pitchFamily="34" charset="0"/>
              </a:rPr>
              <a:t>4</a:t>
            </a:r>
            <a:r>
              <a:rPr lang="en-US" altLang="bg-BG" sz="1200" dirty="0" smtClean="0">
                <a:latin typeface="Calibri" pitchFamily="34" charset="0"/>
              </a:rPr>
              <a:t> </a:t>
            </a:r>
            <a:r>
              <a:rPr lang="en-US" altLang="bg-BG" sz="1200" dirty="0">
                <a:latin typeface="Calibri" pitchFamily="34" charset="0"/>
              </a:rPr>
              <a:t>г.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57594" y="1906545"/>
            <a:ext cx="7867401" cy="94639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bg-BG" sz="280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Международни финансови институции</a:t>
            </a:r>
            <a:endParaRPr lang="en-US" sz="280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141413" y="40957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900" b="1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ФИНАНСОВА СИСТЕМА, РАБОТЕЩА ЗА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РЕАЛНИЯ СЕКТОР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900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900" dirty="0" smtClean="0">
                <a:solidFill>
                  <a:schemeClr val="accent1"/>
                </a:solidFill>
              </a:rPr>
              <a:t/>
            </a:r>
            <a:br>
              <a:rPr lang="bg-BG" altLang="bg-BG" sz="1900" dirty="0" smtClean="0">
                <a:solidFill>
                  <a:schemeClr val="accent1"/>
                </a:solidFill>
              </a:rPr>
            </a:br>
            <a:endParaRPr lang="en-US" altLang="bg-B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2" grpId="0" animBg="1"/>
      <p:bldP spid="17" grpId="0" animBg="1"/>
      <p:bldP spid="19" grpId="0" animBg="1"/>
      <p:bldP spid="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33EF4CD-9D2D-4ABD-91CB-934E934B63AA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6013" y="2924175"/>
            <a:ext cx="1439862" cy="6508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bg-BG" sz="1800" smtClean="0">
                <a:latin typeface="Cambria" pitchFamily="18" charset="0"/>
              </a:rPr>
              <a:t>Концепция за ББР</a:t>
            </a:r>
            <a:endParaRPr lang="en-US" sz="1800" smtClean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550" y="4981575"/>
            <a:ext cx="7832725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16013" y="3573463"/>
            <a:ext cx="0" cy="1346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1" name="TextBox 8"/>
          <p:cNvSpPr txBox="1">
            <a:spLocks noChangeArrowheads="1"/>
          </p:cNvSpPr>
          <p:nvPr/>
        </p:nvSpPr>
        <p:spPr bwMode="auto">
          <a:xfrm>
            <a:off x="539750" y="5516563"/>
            <a:ext cx="871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>
                <a:latin typeface="Calibri" pitchFamily="34" charset="0"/>
              </a:rPr>
              <a:t>2013 г.</a:t>
            </a:r>
            <a:endParaRPr lang="en-US" altLang="bg-BG" sz="1800">
              <a:latin typeface="Calibri" pitchFamily="34" charset="0"/>
            </a:endParaRPr>
          </a:p>
        </p:txBody>
      </p:sp>
      <p:sp>
        <p:nvSpPr>
          <p:cNvPr id="41992" name="TextBox 9"/>
          <p:cNvSpPr txBox="1">
            <a:spLocks noChangeArrowheads="1"/>
          </p:cNvSpPr>
          <p:nvPr/>
        </p:nvSpPr>
        <p:spPr bwMode="auto">
          <a:xfrm>
            <a:off x="971550" y="4868863"/>
            <a:ext cx="523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>
                <a:latin typeface="Calibri" pitchFamily="34" charset="0"/>
              </a:rPr>
              <a:t>IX</a:t>
            </a:r>
          </a:p>
        </p:txBody>
      </p:sp>
      <p:sp>
        <p:nvSpPr>
          <p:cNvPr id="41993" name="TextBox 11"/>
          <p:cNvSpPr txBox="1">
            <a:spLocks noChangeArrowheads="1"/>
          </p:cNvSpPr>
          <p:nvPr/>
        </p:nvSpPr>
        <p:spPr bwMode="auto">
          <a:xfrm>
            <a:off x="4211638" y="4868863"/>
            <a:ext cx="523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>
                <a:latin typeface="Calibri" pitchFamily="34" charset="0"/>
              </a:rPr>
              <a:t>I</a:t>
            </a:r>
          </a:p>
        </p:txBody>
      </p:sp>
      <p:sp>
        <p:nvSpPr>
          <p:cNvPr id="41994" name="TextBox 12"/>
          <p:cNvSpPr txBox="1">
            <a:spLocks noChangeArrowheads="1"/>
          </p:cNvSpPr>
          <p:nvPr/>
        </p:nvSpPr>
        <p:spPr bwMode="auto">
          <a:xfrm>
            <a:off x="8243888" y="5373688"/>
            <a:ext cx="900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>
                <a:latin typeface="Calibri" pitchFamily="34" charset="0"/>
              </a:rPr>
              <a:t>201</a:t>
            </a:r>
            <a:r>
              <a:rPr lang="en-US" altLang="bg-BG" sz="1800">
                <a:latin typeface="Calibri" pitchFamily="34" charset="0"/>
              </a:rPr>
              <a:t>4</a:t>
            </a:r>
            <a:r>
              <a:rPr lang="bg-BG" altLang="bg-BG" sz="1800">
                <a:latin typeface="Calibri" pitchFamily="34" charset="0"/>
              </a:rPr>
              <a:t> г.</a:t>
            </a:r>
            <a:endParaRPr lang="en-US" altLang="bg-BG" sz="1800">
              <a:latin typeface="Calibri" pitchFamily="34" charset="0"/>
            </a:endParaRPr>
          </a:p>
        </p:txBody>
      </p:sp>
      <p:sp>
        <p:nvSpPr>
          <p:cNvPr id="41995" name="TextBox 14"/>
          <p:cNvSpPr txBox="1">
            <a:spLocks noChangeArrowheads="1"/>
          </p:cNvSpPr>
          <p:nvPr/>
        </p:nvSpPr>
        <p:spPr bwMode="auto">
          <a:xfrm>
            <a:off x="5038725" y="4878388"/>
            <a:ext cx="525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>
                <a:latin typeface="Calibri" pitchFamily="34" charset="0"/>
              </a:rPr>
              <a:t>II</a:t>
            </a:r>
          </a:p>
        </p:txBody>
      </p:sp>
      <p:sp>
        <p:nvSpPr>
          <p:cNvPr id="41996" name="TextBox 15"/>
          <p:cNvSpPr txBox="1">
            <a:spLocks noChangeArrowheads="1"/>
          </p:cNvSpPr>
          <p:nvPr/>
        </p:nvSpPr>
        <p:spPr bwMode="auto">
          <a:xfrm>
            <a:off x="6030913" y="4883150"/>
            <a:ext cx="525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>
                <a:latin typeface="Calibri" pitchFamily="34" charset="0"/>
              </a:rPr>
              <a:t>III</a:t>
            </a:r>
          </a:p>
        </p:txBody>
      </p:sp>
      <p:sp>
        <p:nvSpPr>
          <p:cNvPr id="41997" name="TextBox 16"/>
          <p:cNvSpPr txBox="1">
            <a:spLocks noChangeArrowheads="1"/>
          </p:cNvSpPr>
          <p:nvPr/>
        </p:nvSpPr>
        <p:spPr bwMode="auto">
          <a:xfrm>
            <a:off x="6838950" y="4868863"/>
            <a:ext cx="525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>
                <a:latin typeface="Calibri" pitchFamily="34" charset="0"/>
              </a:rPr>
              <a:t>IV</a:t>
            </a:r>
          </a:p>
        </p:txBody>
      </p:sp>
      <p:sp>
        <p:nvSpPr>
          <p:cNvPr id="41998" name="TextBox 17"/>
          <p:cNvSpPr txBox="1">
            <a:spLocks noChangeArrowheads="1"/>
          </p:cNvSpPr>
          <p:nvPr/>
        </p:nvSpPr>
        <p:spPr bwMode="auto">
          <a:xfrm>
            <a:off x="7739063" y="4868863"/>
            <a:ext cx="525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>
                <a:latin typeface="Calibri" pitchFamily="34" charset="0"/>
              </a:rPr>
              <a:t>V</a:t>
            </a:r>
          </a:p>
        </p:txBody>
      </p:sp>
      <p:sp>
        <p:nvSpPr>
          <p:cNvPr id="41999" name="TextBox 18"/>
          <p:cNvSpPr txBox="1">
            <a:spLocks noChangeArrowheads="1"/>
          </p:cNvSpPr>
          <p:nvPr/>
        </p:nvSpPr>
        <p:spPr bwMode="auto">
          <a:xfrm>
            <a:off x="1690688" y="4883150"/>
            <a:ext cx="525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>
                <a:latin typeface="Calibri" pitchFamily="34" charset="0"/>
              </a:rPr>
              <a:t>X</a:t>
            </a:r>
          </a:p>
        </p:txBody>
      </p:sp>
      <p:sp>
        <p:nvSpPr>
          <p:cNvPr id="42000" name="TextBox 19"/>
          <p:cNvSpPr txBox="1">
            <a:spLocks noChangeArrowheads="1"/>
          </p:cNvSpPr>
          <p:nvPr/>
        </p:nvSpPr>
        <p:spPr bwMode="auto">
          <a:xfrm>
            <a:off x="2519363" y="4878388"/>
            <a:ext cx="523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>
                <a:latin typeface="Calibri" pitchFamily="34" charset="0"/>
              </a:rPr>
              <a:t>XI</a:t>
            </a:r>
          </a:p>
        </p:txBody>
      </p:sp>
      <p:sp>
        <p:nvSpPr>
          <p:cNvPr id="42001" name="TextBox 20"/>
          <p:cNvSpPr txBox="1">
            <a:spLocks noChangeArrowheads="1"/>
          </p:cNvSpPr>
          <p:nvPr/>
        </p:nvSpPr>
        <p:spPr bwMode="auto">
          <a:xfrm>
            <a:off x="3238500" y="4883150"/>
            <a:ext cx="525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>
                <a:latin typeface="Calibri" pitchFamily="34" charset="0"/>
              </a:rPr>
              <a:t>XII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100" y="2924175"/>
            <a:ext cx="1584325" cy="6508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bg-BG" sz="1800" smtClean="0">
                <a:latin typeface="Cambria" pitchFamily="18" charset="0"/>
              </a:rPr>
              <a:t>Стратегия</a:t>
            </a:r>
          </a:p>
          <a:p>
            <a:pPr algn="ctr" eaLnBrk="1" hangingPunct="1">
              <a:defRPr/>
            </a:pPr>
            <a:r>
              <a:rPr lang="bg-BG" sz="1800" smtClean="0">
                <a:latin typeface="Cambria" pitchFamily="18" charset="0"/>
              </a:rPr>
              <a:t>Бизнес план</a:t>
            </a:r>
            <a:endParaRPr lang="en-US" sz="1800" smtClean="0">
              <a:latin typeface="Cambria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356100" y="3573463"/>
            <a:ext cx="0" cy="136683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27763" y="2924175"/>
            <a:ext cx="1657350" cy="6508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bg-BG" sz="1800" smtClean="0">
                <a:latin typeface="Cambria" pitchFamily="18" charset="0"/>
              </a:rPr>
              <a:t>Промени в закона за ББР</a:t>
            </a:r>
            <a:endParaRPr lang="en-US" sz="1800" smtClean="0">
              <a:latin typeface="Cambria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227763" y="3573463"/>
            <a:ext cx="0" cy="136842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611188" y="5300663"/>
            <a:ext cx="3906837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7" name="TextBox 34"/>
          <p:cNvSpPr txBox="1">
            <a:spLocks noChangeArrowheads="1"/>
          </p:cNvSpPr>
          <p:nvPr/>
        </p:nvSpPr>
        <p:spPr bwMode="auto">
          <a:xfrm>
            <a:off x="1773238" y="5410200"/>
            <a:ext cx="1763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/>
              <a:t>Нови продукти</a:t>
            </a:r>
            <a:endParaRPr lang="en-US" altLang="bg-BG" sz="1800"/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3995738" y="5300663"/>
            <a:ext cx="4906962" cy="63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9" name="TextBox 36"/>
          <p:cNvSpPr txBox="1">
            <a:spLocks noChangeArrowheads="1"/>
          </p:cNvSpPr>
          <p:nvPr/>
        </p:nvSpPr>
        <p:spPr bwMode="auto">
          <a:xfrm>
            <a:off x="4511675" y="5372100"/>
            <a:ext cx="3170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/>
              <a:t>Пълно портфолио  продукти</a:t>
            </a:r>
            <a:endParaRPr lang="en-US" altLang="bg-BG" sz="1800"/>
          </a:p>
        </p:txBody>
      </p:sp>
      <p:pic>
        <p:nvPicPr>
          <p:cNvPr id="4" name="Picture 3" descr="Screen shot 2013-12-16 at 23.45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28775"/>
            <a:ext cx="532923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 bwMode="auto">
          <a:xfrm>
            <a:off x="1141413" y="40957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900" b="1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ФИНАНСОВА СИСТЕМА, РАБОТЕЩА ЗА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РЕАЛНИЯ СЕКТОР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900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900" dirty="0" smtClean="0">
                <a:solidFill>
                  <a:schemeClr val="accent1"/>
                </a:solidFill>
              </a:rPr>
              <a:t/>
            </a:r>
            <a:br>
              <a:rPr lang="bg-BG" altLang="bg-BG" sz="1900" dirty="0" smtClean="0">
                <a:solidFill>
                  <a:schemeClr val="accent1"/>
                </a:solidFill>
              </a:rPr>
            </a:br>
            <a:endParaRPr lang="en-US" altLang="bg-B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1991" grpId="0"/>
      <p:bldP spid="41992" grpId="0"/>
      <p:bldP spid="41993" grpId="0"/>
      <p:bldP spid="41994" grpId="0"/>
      <p:bldP spid="41995" grpId="0"/>
      <p:bldP spid="41996" grpId="0"/>
      <p:bldP spid="41997" grpId="0"/>
      <p:bldP spid="41998" grpId="0"/>
      <p:bldP spid="41999" grpId="0"/>
      <p:bldP spid="42000" grpId="0"/>
      <p:bldP spid="42001" grpId="0"/>
      <p:bldP spid="27" grpId="0" animBg="1"/>
      <p:bldP spid="29" grpId="0" animBg="1"/>
      <p:bldP spid="42007" grpId="0"/>
      <p:bldP spid="42009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8575837-4443-4122-84EC-EC472843F1FB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971550" y="1773238"/>
            <a:ext cx="79930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bg-BG" sz="1800" b="1" dirty="0" smtClean="0">
                <a:latin typeface="Cambria" pitchFamily="18" charset="0"/>
              </a:rPr>
              <a:t>Въвежда се режим на касова отчетност</a:t>
            </a:r>
            <a:r>
              <a:rPr lang="en-US" sz="1800" b="1" dirty="0" smtClean="0">
                <a:latin typeface="Cambria" pitchFamily="18" charset="0"/>
              </a:rPr>
              <a:t>: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bg-BG" sz="1800" dirty="0" smtClean="0">
                <a:latin typeface="Cambria" pitchFamily="18" charset="0"/>
              </a:rPr>
              <a:t>доставчикът може да плати дължимия ДДС след като на него му бъде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bg-BG" sz="1800" dirty="0" smtClean="0">
                <a:latin typeface="Cambria" pitchFamily="18" charset="0"/>
              </a:rPr>
              <a:t>платено за доставката.</a:t>
            </a:r>
          </a:p>
          <a:p>
            <a:pPr eaLnBrk="1" hangingPunct="1">
              <a:defRPr/>
            </a:pPr>
            <a:endParaRPr lang="bg-BG" sz="1800" dirty="0" smtClean="0">
              <a:latin typeface="Cambria" pitchFamily="18" charset="0"/>
            </a:endParaRPr>
          </a:p>
          <a:p>
            <a:pPr eaLnBrk="1" hangingPunct="1">
              <a:defRPr/>
            </a:pPr>
            <a:endParaRPr lang="bg-BG" sz="1400" b="1" dirty="0" smtClean="0">
              <a:solidFill>
                <a:schemeClr val="accent2"/>
              </a:solidFill>
              <a:latin typeface="Cambria" pitchFamily="18" charset="0"/>
            </a:endParaRPr>
          </a:p>
          <a:p>
            <a:pPr eaLnBrk="1" hangingPunct="1">
              <a:defRPr/>
            </a:pPr>
            <a:r>
              <a:rPr lang="bg-BG" sz="1400" b="1" dirty="0" smtClean="0">
                <a:solidFill>
                  <a:schemeClr val="accent2"/>
                </a:solidFill>
                <a:latin typeface="Cambria" pitchFamily="18" charset="0"/>
              </a:rPr>
              <a:t>НЯКОИ ОТ НАЙ-ВАЖНИТЕ МЕРКИ,  ЧИЕТО ВЛИЗАНЕ В ДЕЙСТВИЕ ПРЕДСТОИ</a:t>
            </a:r>
            <a:endParaRPr lang="bg-BG" sz="1400" dirty="0" smtClean="0">
              <a:solidFill>
                <a:schemeClr val="accent2"/>
              </a:solidFill>
              <a:latin typeface="Cambria" pitchFamily="18" charset="0"/>
            </a:endParaRPr>
          </a:p>
          <a:p>
            <a:pPr eaLnBrk="1" hangingPunct="1">
              <a:defRPr/>
            </a:pPr>
            <a:endParaRPr lang="bg-BG" sz="1800" dirty="0" smtClean="0">
              <a:solidFill>
                <a:schemeClr val="accent2"/>
              </a:solidFill>
              <a:latin typeface="Cambria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800" dirty="0" smtClean="0">
                <a:latin typeface="Cambria" pitchFamily="18" charset="0"/>
              </a:rPr>
              <a:t>Премахва се таксата за издаване на удостоверение за наличие или  липса на задължения към общините</a:t>
            </a:r>
            <a:r>
              <a:rPr lang="en-US" sz="1800" dirty="0" smtClean="0">
                <a:latin typeface="Cambria" pitchFamily="18" charset="0"/>
              </a:rPr>
              <a:t>;</a:t>
            </a:r>
            <a:endParaRPr lang="ru-RU" sz="1800" dirty="0" smtClean="0">
              <a:latin typeface="Cambria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800" dirty="0" smtClean="0">
                <a:latin typeface="Cambria" pitchFamily="18" charset="0"/>
              </a:rPr>
              <a:t>Отпада изискването за категоризация на самостоятелните заведения за  хранене и развлечение по Закона за туризма.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800" dirty="0" smtClean="0">
                <a:latin typeface="Cambria" pitchFamily="18" charset="0"/>
              </a:rPr>
              <a:t>С 20% намаляват такси, събирани от Агенцията по вписванията.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1800" dirty="0" smtClean="0">
                <a:latin typeface="Cambria" pitchFamily="18" charset="0"/>
              </a:rPr>
              <a:t>Въвеждане на принципа на комплексно административно обслужване.</a:t>
            </a:r>
            <a:endParaRPr lang="en-US" sz="1800" dirty="0" smtClean="0">
              <a:latin typeface="Cambria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800" dirty="0" smtClean="0">
                <a:latin typeface="Cambria" pitchFamily="18" charset="0"/>
              </a:rPr>
              <a:t>Вместо ежегодна пререгистрация на земеделските производители се въвежда режим на еднократна регистрация и автоматично поддържане на наличната информация чрез Общинските служби „Земеделие</a:t>
            </a:r>
            <a:r>
              <a:rPr lang="ru-RU" altLang="en-US" sz="1800" dirty="0" smtClean="0">
                <a:latin typeface="Cambria" pitchFamily="18" charset="0"/>
              </a:rPr>
              <a:t>“</a:t>
            </a:r>
            <a:r>
              <a:rPr lang="ru-RU" sz="1800" dirty="0" smtClean="0">
                <a:latin typeface="Cambria" pitchFamily="18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800" dirty="0" smtClean="0">
              <a:latin typeface="Cambria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41413" y="40957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1900" dirty="0">
                <a:solidFill>
                  <a:schemeClr val="accent1"/>
                </a:solidFill>
              </a:rPr>
              <a:t/>
            </a:r>
            <a:br>
              <a:rPr lang="bg-BG" altLang="bg-BG" sz="1900" dirty="0">
                <a:solidFill>
                  <a:schemeClr val="accent1"/>
                </a:solidFill>
              </a:rPr>
            </a:br>
            <a:r>
              <a:rPr lang="bg-BG" altLang="bg-BG" sz="2800" dirty="0">
                <a:solidFill>
                  <a:schemeClr val="accent2"/>
                </a:solidFill>
              </a:rPr>
              <a:t>НИСКА АДМИНИСТРАТИВНА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ТЕЖЕСТ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bg-BG" dirty="0" smtClean="0">
                <a:solidFill>
                  <a:srgbClr val="C00000"/>
                </a:solidFill>
              </a:rPr>
              <a:t/>
            </a:r>
            <a:br>
              <a:rPr lang="ru-RU" altLang="bg-BG" dirty="0" smtClean="0">
                <a:solidFill>
                  <a:srgbClr val="C00000"/>
                </a:solidFill>
              </a:rPr>
            </a:br>
            <a:endParaRPr lang="en-US" altLang="bg-BG" dirty="0">
              <a:solidFill>
                <a:srgbClr val="C00000"/>
              </a:solidFill>
            </a:endParaRPr>
          </a:p>
        </p:txBody>
      </p:sp>
      <p:sp>
        <p:nvSpPr>
          <p:cNvPr id="41989" name="Date Placeholder 3"/>
          <p:cNvSpPr txBox="1">
            <a:spLocks noGrp="1"/>
          </p:cNvSpPr>
          <p:nvPr/>
        </p:nvSpPr>
        <p:spPr bwMode="auto">
          <a:xfrm>
            <a:off x="3708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200" dirty="0">
                <a:latin typeface="Calibri" pitchFamily="34" charset="0"/>
              </a:rPr>
              <a:t>София, </a:t>
            </a:r>
            <a:r>
              <a:rPr lang="bg-BG" altLang="bg-BG" sz="1200" dirty="0" smtClean="0">
                <a:latin typeface="Calibri" pitchFamily="34" charset="0"/>
              </a:rPr>
              <a:t>Януа</a:t>
            </a:r>
            <a:r>
              <a:rPr lang="en-US" altLang="bg-BG" sz="1200" dirty="0" smtClean="0">
                <a:latin typeface="Calibri" pitchFamily="34" charset="0"/>
              </a:rPr>
              <a:t>ри</a:t>
            </a:r>
            <a:r>
              <a:rPr lang="en-US" altLang="bg-BG" sz="1200" dirty="0">
                <a:latin typeface="Calibri" pitchFamily="34" charset="0"/>
              </a:rPr>
              <a:t>, </a:t>
            </a:r>
            <a:r>
              <a:rPr lang="en-US" altLang="bg-BG" sz="1200" dirty="0" smtClean="0">
                <a:latin typeface="Calibri" pitchFamily="34" charset="0"/>
              </a:rPr>
              <a:t>20</a:t>
            </a:r>
            <a:r>
              <a:rPr lang="bg-BG" altLang="bg-BG" sz="1200" dirty="0" smtClean="0">
                <a:latin typeface="Calibri" pitchFamily="34" charset="0"/>
              </a:rPr>
              <a:t>14</a:t>
            </a:r>
            <a:r>
              <a:rPr lang="en-US" altLang="bg-BG" sz="1200" dirty="0" smtClean="0">
                <a:latin typeface="Calibri" pitchFamily="34" charset="0"/>
              </a:rPr>
              <a:t> </a:t>
            </a:r>
            <a:r>
              <a:rPr lang="en-US" altLang="bg-BG" sz="1200" dirty="0">
                <a:latin typeface="Calibri" pitchFamily="34" charset="0"/>
              </a:rPr>
              <a:t>г.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16688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3DFF290-D904-41A9-B239-BF342C185906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288" y="1711325"/>
            <a:ext cx="856932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/>
            </a:pPr>
            <a:endParaRPr lang="ru-RU" altLang="bg-BG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bg-BG" sz="14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bg-BG" sz="18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bg-BG" altLang="bg-BG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bg-BG" altLang="bg-BG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bg-BG" sz="14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0" name="Rectangle 16"/>
          <p:cNvSpPr>
            <a:spLocks noChangeArrowheads="1"/>
          </p:cNvSpPr>
          <p:nvPr/>
        </p:nvSpPr>
        <p:spPr bwMode="auto">
          <a:xfrm>
            <a:off x="1403350" y="55022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1116013" y="37782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/>
              <a:t/>
            </a:r>
            <a:br>
              <a:rPr lang="bg-BG" altLang="bg-BG" sz="2000"/>
            </a:br>
            <a:endParaRPr lang="en-US" altLang="bg-BG" sz="2800" b="1"/>
          </a:p>
        </p:txBody>
      </p:sp>
      <p:sp>
        <p:nvSpPr>
          <p:cNvPr id="29702" name="Title 4"/>
          <p:cNvSpPr txBox="1">
            <a:spLocks/>
          </p:cNvSpPr>
          <p:nvPr/>
        </p:nvSpPr>
        <p:spPr bwMode="auto">
          <a:xfrm>
            <a:off x="1141413" y="381000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 dirty="0" smtClean="0">
                <a:solidFill>
                  <a:schemeClr val="accent2"/>
                </a:solidFill>
              </a:rPr>
              <a:t>НИСКА АДМИНИСТРАТИВНА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 dirty="0" smtClean="0">
                <a:solidFill>
                  <a:schemeClr val="accent2"/>
                </a:solidFill>
              </a:rPr>
              <a:t>ТЕЖЕСТ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1413" y="1841500"/>
            <a:ext cx="7359677" cy="444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>
              <a:buNone/>
            </a:pPr>
            <a:r>
              <a:rPr lang="bg-BG" sz="1800" b="1" dirty="0"/>
              <a:t>Трети пакет от мерки за намаляване на регулаторната тежест</a:t>
            </a:r>
            <a:r>
              <a:rPr lang="bg-BG" dirty="0" smtClean="0"/>
              <a:t>: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bg-BG" sz="1900" dirty="0" smtClean="0"/>
              <a:t>Въвеждане в специалните закони на принципа на „мълчаливото съгласие“</a:t>
            </a:r>
            <a:r>
              <a:rPr lang="en-US" sz="1900" dirty="0" smtClean="0"/>
              <a:t> - </a:t>
            </a:r>
            <a:r>
              <a:rPr lang="bg-BG" sz="1900" dirty="0" smtClean="0"/>
              <a:t>м</a:t>
            </a:r>
            <a:r>
              <a:rPr lang="ru-RU" sz="1900" dirty="0" smtClean="0"/>
              <a:t>ярката е предложена от БТПП, БСК, Хасковската търговско-промишлена палата и Икономическия и социален съвет на Република България.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bg-BG" sz="1900" dirty="0" smtClean="0"/>
              <a:t>Отпадане на изискването за изготвяне на документи, които нямат значим обществен интерес и натоварват значително работодателите с фокус върху микро, малки и средни предприятия - м</a:t>
            </a:r>
            <a:r>
              <a:rPr lang="ru-RU" sz="1900" dirty="0" smtClean="0"/>
              <a:t>ярката е предложена от БТПП.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bg-BG" sz="1900" dirty="0" smtClean="0"/>
              <a:t>Създаване на възможност дневникът за регистриране на трудовите книжки да се води в електронен вид - м</a:t>
            </a:r>
            <a:r>
              <a:rPr lang="ru-RU" sz="1900" dirty="0" smtClean="0"/>
              <a:t>ярката е предложена от БТПП и се подкрепя от МТСП.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ru-RU" sz="1900" dirty="0" smtClean="0"/>
              <a:t>Други.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bg-BG" sz="1800" dirty="0" smtClean="0"/>
              <a:t>До 30 юни 2014г. в МС ще се внесат проектите за изменение на съответните закони.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endParaRPr lang="ru-RU" sz="2000" dirty="0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1424698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126E6D2-5127-4DDA-B416-9FD9003E4204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52766" y="3782367"/>
            <a:ext cx="287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 dirty="0">
                <a:latin typeface="Calibri" pitchFamily="34" charset="0"/>
                <a:hlinkClick r:id="rId2"/>
              </a:rPr>
              <a:t>http://www.government.bg/</a:t>
            </a:r>
            <a:endParaRPr lang="en-US" altLang="bg-BG" sz="18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41413" y="40957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900" dirty="0" smtClean="0">
                <a:solidFill>
                  <a:schemeClr val="accent1"/>
                </a:solidFill>
              </a:rPr>
              <a:t/>
            </a:r>
            <a:br>
              <a:rPr lang="bg-BG" altLang="bg-BG" sz="1900" dirty="0" smtClean="0">
                <a:solidFill>
                  <a:schemeClr val="accent1"/>
                </a:solidFill>
              </a:rPr>
            </a:br>
            <a:r>
              <a:rPr lang="bg-BG" altLang="bg-BG" sz="2800" dirty="0" smtClean="0">
                <a:solidFill>
                  <a:schemeClr val="accent2"/>
                </a:solidFill>
              </a:rPr>
              <a:t>НИСКА АДМИНИСТРАТИВНА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 dirty="0" smtClean="0">
                <a:solidFill>
                  <a:schemeClr val="accent2"/>
                </a:solidFill>
              </a:rPr>
              <a:t>ТЕЖЕСТ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bg-BG" dirty="0" smtClean="0">
                <a:solidFill>
                  <a:srgbClr val="C00000"/>
                </a:solidFill>
              </a:rPr>
              <a:t/>
            </a:r>
            <a:br>
              <a:rPr lang="ru-RU" altLang="bg-BG" dirty="0" smtClean="0">
                <a:solidFill>
                  <a:srgbClr val="C00000"/>
                </a:solidFill>
              </a:rPr>
            </a:br>
            <a:endParaRPr lang="en-US" altLang="bg-BG" dirty="0">
              <a:solidFill>
                <a:srgbClr val="C00000"/>
              </a:solidFill>
            </a:endParaRPr>
          </a:p>
        </p:txBody>
      </p:sp>
      <p:sp>
        <p:nvSpPr>
          <p:cNvPr id="40966" name="Date Placeholder 3"/>
          <p:cNvSpPr txBox="1">
            <a:spLocks noGrp="1"/>
          </p:cNvSpPr>
          <p:nvPr/>
        </p:nvSpPr>
        <p:spPr bwMode="auto">
          <a:xfrm>
            <a:off x="33750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200" dirty="0">
                <a:latin typeface="Calibri" pitchFamily="34" charset="0"/>
              </a:rPr>
              <a:t>София, </a:t>
            </a:r>
            <a:r>
              <a:rPr lang="bg-BG" altLang="bg-BG" sz="1200" dirty="0" smtClean="0">
                <a:latin typeface="Calibri" pitchFamily="34" charset="0"/>
              </a:rPr>
              <a:t>Януа</a:t>
            </a:r>
            <a:r>
              <a:rPr lang="en-US" altLang="bg-BG" sz="1200" dirty="0" smtClean="0">
                <a:latin typeface="Calibri" pitchFamily="34" charset="0"/>
              </a:rPr>
              <a:t>ри</a:t>
            </a:r>
            <a:r>
              <a:rPr lang="en-US" altLang="bg-BG" sz="1200" dirty="0">
                <a:latin typeface="Calibri" pitchFamily="34" charset="0"/>
              </a:rPr>
              <a:t>, </a:t>
            </a:r>
            <a:r>
              <a:rPr lang="en-US" altLang="bg-BG" sz="1200" dirty="0" smtClean="0">
                <a:latin typeface="Calibri" pitchFamily="34" charset="0"/>
              </a:rPr>
              <a:t>201</a:t>
            </a:r>
            <a:r>
              <a:rPr lang="bg-BG" altLang="bg-BG" sz="1200" dirty="0" smtClean="0">
                <a:latin typeface="Calibri" pitchFamily="34" charset="0"/>
              </a:rPr>
              <a:t>4</a:t>
            </a:r>
            <a:r>
              <a:rPr lang="en-US" altLang="bg-BG" sz="1200" dirty="0" smtClean="0">
                <a:latin typeface="Calibri" pitchFamily="34" charset="0"/>
              </a:rPr>
              <a:t> </a:t>
            </a:r>
            <a:r>
              <a:rPr lang="en-US" altLang="bg-BG" sz="1200" dirty="0">
                <a:latin typeface="Calibri" pitchFamily="34" charset="0"/>
              </a:rPr>
              <a:t>г.</a:t>
            </a:r>
          </a:p>
        </p:txBody>
      </p:sp>
      <p:sp>
        <p:nvSpPr>
          <p:cNvPr id="35847" name="Rectangle 1"/>
          <p:cNvSpPr>
            <a:spLocks noChangeArrowheads="1"/>
          </p:cNvSpPr>
          <p:nvPr/>
        </p:nvSpPr>
        <p:spPr bwMode="auto">
          <a:xfrm>
            <a:off x="952500" y="1700213"/>
            <a:ext cx="738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2000" b="1"/>
              <a:t>22 </a:t>
            </a:r>
            <a:r>
              <a:rPr lang="bg-BG" altLang="bg-BG" sz="2000" b="1"/>
              <a:t>мерки от двата пакета вече са достъпни за гражданите</a:t>
            </a:r>
            <a:endParaRPr lang="bg-BG" altLang="bg-BG" sz="2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51" y="2100263"/>
            <a:ext cx="54006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8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126E6D2-5127-4DDA-B416-9FD9003E4204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41413" y="40957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900" dirty="0" smtClean="0">
                <a:solidFill>
                  <a:schemeClr val="accent1"/>
                </a:solidFill>
              </a:rPr>
              <a:t/>
            </a:r>
            <a:br>
              <a:rPr lang="bg-BG" altLang="bg-BG" sz="1900" dirty="0" smtClean="0">
                <a:solidFill>
                  <a:schemeClr val="accent1"/>
                </a:solidFill>
              </a:rPr>
            </a:br>
            <a:r>
              <a:rPr lang="bg-BG" altLang="bg-BG" sz="2800" dirty="0" smtClean="0">
                <a:solidFill>
                  <a:schemeClr val="accent2"/>
                </a:solidFill>
              </a:rPr>
              <a:t>НИСКА АДМИНИСТРАТИВНА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 dirty="0" smtClean="0">
                <a:solidFill>
                  <a:schemeClr val="accent2"/>
                </a:solidFill>
              </a:rPr>
              <a:t>ТЕЖЕСТ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bg-BG" dirty="0" smtClean="0">
                <a:solidFill>
                  <a:srgbClr val="C00000"/>
                </a:solidFill>
              </a:rPr>
              <a:t/>
            </a:r>
            <a:br>
              <a:rPr lang="ru-RU" altLang="bg-BG" dirty="0" smtClean="0">
                <a:solidFill>
                  <a:srgbClr val="C00000"/>
                </a:solidFill>
              </a:rPr>
            </a:br>
            <a:endParaRPr lang="en-US" altLang="bg-BG" dirty="0">
              <a:solidFill>
                <a:srgbClr val="C00000"/>
              </a:solidFill>
            </a:endParaRPr>
          </a:p>
        </p:txBody>
      </p:sp>
      <p:sp>
        <p:nvSpPr>
          <p:cNvPr id="40966" name="Date Placeholder 3"/>
          <p:cNvSpPr txBox="1">
            <a:spLocks noGrp="1"/>
          </p:cNvSpPr>
          <p:nvPr/>
        </p:nvSpPr>
        <p:spPr bwMode="auto">
          <a:xfrm>
            <a:off x="33750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200" dirty="0">
                <a:latin typeface="Calibri" pitchFamily="34" charset="0"/>
              </a:rPr>
              <a:t>София, </a:t>
            </a:r>
            <a:r>
              <a:rPr lang="bg-BG" altLang="bg-BG" sz="1200" dirty="0" smtClean="0">
                <a:latin typeface="Calibri" pitchFamily="34" charset="0"/>
              </a:rPr>
              <a:t>Януа</a:t>
            </a:r>
            <a:r>
              <a:rPr lang="en-US" altLang="bg-BG" sz="1200" dirty="0" smtClean="0">
                <a:latin typeface="Calibri" pitchFamily="34" charset="0"/>
              </a:rPr>
              <a:t>ри</a:t>
            </a:r>
            <a:r>
              <a:rPr lang="en-US" altLang="bg-BG" sz="1200" dirty="0">
                <a:latin typeface="Calibri" pitchFamily="34" charset="0"/>
              </a:rPr>
              <a:t>, </a:t>
            </a:r>
            <a:r>
              <a:rPr lang="en-US" altLang="bg-BG" sz="1200" dirty="0" smtClean="0">
                <a:latin typeface="Calibri" pitchFamily="34" charset="0"/>
              </a:rPr>
              <a:t>201</a:t>
            </a:r>
            <a:r>
              <a:rPr lang="bg-BG" altLang="bg-BG" sz="1200" dirty="0" smtClean="0">
                <a:latin typeface="Calibri" pitchFamily="34" charset="0"/>
              </a:rPr>
              <a:t>4</a:t>
            </a:r>
            <a:r>
              <a:rPr lang="en-US" altLang="bg-BG" sz="1200" dirty="0" smtClean="0">
                <a:latin typeface="Calibri" pitchFamily="34" charset="0"/>
              </a:rPr>
              <a:t> </a:t>
            </a:r>
            <a:r>
              <a:rPr lang="en-US" altLang="bg-BG" sz="1200" dirty="0">
                <a:latin typeface="Calibri" pitchFamily="34" charset="0"/>
              </a:rPr>
              <a:t>г.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1413" y="1841500"/>
            <a:ext cx="7359677" cy="444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>
              <a:buNone/>
            </a:pPr>
            <a:r>
              <a:rPr lang="ru-RU" sz="2000" dirty="0" smtClean="0"/>
              <a:t>Въвеждане на електронно управление, чрез което администрацията ще стане по-прозрачна, а качеството и бързината на предоставяните услуги ще се подобрят. Ще </a:t>
            </a:r>
            <a:r>
              <a:rPr lang="bg-BG" sz="2000" dirty="0" smtClean="0">
                <a:latin typeface="+mj-lt"/>
                <a:ea typeface="+mn-ea"/>
                <a:cs typeface="Arial"/>
              </a:rPr>
              <a:t>намалеят нерегламентираните и корупционни практики.</a:t>
            </a:r>
            <a:endParaRPr lang="ru-RU" sz="2000" dirty="0" smtClean="0">
              <a:latin typeface="+mj-lt"/>
            </a:endParaRPr>
          </a:p>
          <a:p>
            <a:pPr>
              <a:buNone/>
            </a:pPr>
            <a:r>
              <a:rPr lang="ru-RU" sz="2000" dirty="0" smtClean="0">
                <a:latin typeface="+mj-lt"/>
              </a:rPr>
              <a:t>Брой на услугите</a:t>
            </a:r>
            <a:r>
              <a:rPr lang="ru-RU" sz="2000" dirty="0" smtClean="0"/>
              <a:t>, предоставяни от всички административни структури по електронен път, на всички нива на администрациите и услугите: </a:t>
            </a:r>
            <a:r>
              <a:rPr lang="ru-RU" sz="2000" b="1" dirty="0" smtClean="0"/>
              <a:t>Общо</a:t>
            </a:r>
            <a:r>
              <a:rPr lang="ru-RU" sz="2000" dirty="0" smtClean="0"/>
              <a:t>: </a:t>
            </a:r>
            <a:r>
              <a:rPr lang="ru-RU" sz="2000" b="1" dirty="0" smtClean="0"/>
              <a:t>3275</a:t>
            </a:r>
            <a:r>
              <a:rPr lang="ru-RU" sz="2000" dirty="0" smtClean="0"/>
              <a:t> услуги  (ССАО за 2012 г.)</a:t>
            </a:r>
          </a:p>
          <a:p>
            <a:r>
              <a:rPr lang="ru-RU" sz="2000" dirty="0" smtClean="0"/>
              <a:t>13 министерства и ВРБК планират в периода до 2020 г. да електронизират общо 679 услуги, а областните администрации над 300 услуги.“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endParaRPr lang="ru-RU" sz="2000" dirty="0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endParaRPr lang="bg-BG" altLang="bg-BG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bg-BG" altLang="bg-BG" sz="2800" b="1" kern="1200" dirty="0">
                <a:solidFill>
                  <a:schemeClr val="accent2"/>
                </a:solidFill>
                <a:latin typeface="Cambria" pitchFamily="18" charset="0"/>
                <a:ea typeface="ＭＳ Ｐゴシック" pitchFamily="34" charset="-128"/>
                <a:cs typeface="+mn-cs"/>
              </a:rPr>
              <a:t>КАКВО ОЗНАЧАВА </a:t>
            </a:r>
            <a:r>
              <a:rPr lang="en-US" altLang="bg-BG" sz="2800" b="1" kern="1200" dirty="0" smtClean="0">
                <a:solidFill>
                  <a:schemeClr val="accent2"/>
                </a:solidFill>
                <a:latin typeface="Cambria" pitchFamily="18" charset="0"/>
                <a:ea typeface="ＭＳ Ｐゴシック" pitchFamily="34" charset="-128"/>
                <a:cs typeface="+mn-cs"/>
              </a:rPr>
              <a:t/>
            </a:r>
            <a:br>
              <a:rPr lang="en-US" altLang="bg-BG" sz="2800" b="1" kern="1200" dirty="0" smtClean="0">
                <a:solidFill>
                  <a:schemeClr val="accent2"/>
                </a:solidFill>
                <a:latin typeface="Cambria" pitchFamily="18" charset="0"/>
                <a:ea typeface="ＭＳ Ｐゴシック" pitchFamily="34" charset="-128"/>
                <a:cs typeface="+mn-cs"/>
              </a:rPr>
            </a:br>
            <a:r>
              <a:rPr lang="en-US" altLang="bg-BG" sz="2800" b="1" kern="1200" dirty="0" smtClean="0">
                <a:solidFill>
                  <a:schemeClr val="accent2"/>
                </a:solidFill>
                <a:latin typeface="Cambria" pitchFamily="18" charset="0"/>
                <a:ea typeface="ＭＳ Ｐゴシック" pitchFamily="34" charset="-128"/>
                <a:cs typeface="+mn-cs"/>
              </a:rPr>
              <a:t>“</a:t>
            </a:r>
            <a:r>
              <a:rPr lang="bg-BG" altLang="bg-BG" sz="2800" b="1" kern="1200" dirty="0">
                <a:solidFill>
                  <a:schemeClr val="accent2"/>
                </a:solidFill>
                <a:latin typeface="Cambria" pitchFamily="18" charset="0"/>
                <a:ea typeface="ＭＳ Ｐゴシック" pitchFamily="34" charset="-128"/>
                <a:cs typeface="+mn-cs"/>
              </a:rPr>
              <a:t>ПРАВИЛНА ПОСОКА</a:t>
            </a:r>
            <a:r>
              <a:rPr lang="en-US" altLang="bg-BG" sz="2800" b="1" kern="1200" dirty="0">
                <a:solidFill>
                  <a:schemeClr val="accent2"/>
                </a:solidFill>
                <a:latin typeface="Cambria" pitchFamily="18" charset="0"/>
                <a:ea typeface="ＭＳ Ｐゴシック" pitchFamily="34" charset="-128"/>
                <a:cs typeface="+mn-cs"/>
              </a:rPr>
              <a:t>”</a:t>
            </a:r>
            <a:br>
              <a:rPr lang="en-US" altLang="bg-BG" sz="2800" b="1" kern="1200" dirty="0">
                <a:solidFill>
                  <a:schemeClr val="accent2"/>
                </a:solidFill>
                <a:latin typeface="Cambria" pitchFamily="18" charset="0"/>
                <a:ea typeface="ＭＳ Ｐゴシック" pitchFamily="34" charset="-128"/>
                <a:cs typeface="+mn-cs"/>
              </a:rPr>
            </a:br>
            <a:r>
              <a:rPr lang="bg-BG" altLang="bg-BG" sz="2800" b="1" kern="1200" dirty="0">
                <a:solidFill>
                  <a:schemeClr val="accent2"/>
                </a:solidFill>
                <a:latin typeface="Cambria" pitchFamily="18" charset="0"/>
                <a:ea typeface="ＭＳ Ｐゴシック" pitchFamily="34" charset="-128"/>
                <a:cs typeface="+mn-cs"/>
              </a:rPr>
              <a:t>В ОБЛАСТТА НА ИКОНОМИКАТА?</a:t>
            </a:r>
            <a:endParaRPr lang="en-US" altLang="bg-BG" sz="2800" b="1" kern="1200" dirty="0">
              <a:solidFill>
                <a:schemeClr val="accent2"/>
              </a:solidFill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1413" y="1841500"/>
            <a:ext cx="7375525" cy="4395788"/>
          </a:xfrm>
        </p:spPr>
        <p:txBody>
          <a:bodyPr/>
          <a:lstStyle/>
          <a:p>
            <a:pPr eaLnBrk="1" hangingPunct="1"/>
            <a:r>
              <a:rPr lang="bg-BG" altLang="bg-BG" sz="2800" dirty="0" smtClean="0"/>
              <a:t>Финансова и икономическа стабилност</a:t>
            </a:r>
            <a:endParaRPr lang="bg-BG" altLang="bg-BG" sz="2800" dirty="0"/>
          </a:p>
          <a:p>
            <a:pPr eaLnBrk="1" hangingPunct="1"/>
            <a:r>
              <a:rPr lang="bg-BG" altLang="bg-BG" sz="2800" dirty="0" smtClean="0"/>
              <a:t>Ниски данъци</a:t>
            </a:r>
          </a:p>
          <a:p>
            <a:pPr eaLnBrk="1" hangingPunct="1"/>
            <a:r>
              <a:rPr lang="bg-BG" altLang="bg-BG" sz="2800" dirty="0" smtClean="0"/>
              <a:t>Финансова система, работеща </a:t>
            </a:r>
            <a:r>
              <a:rPr lang="bg-BG" altLang="bg-BG" sz="2800" dirty="0"/>
              <a:t>за реалния сектор </a:t>
            </a:r>
            <a:endParaRPr lang="bg-BG" altLang="bg-BG" sz="2800" dirty="0" smtClean="0"/>
          </a:p>
          <a:p>
            <a:pPr eaLnBrk="1" hangingPunct="1"/>
            <a:r>
              <a:rPr lang="bg-BG" altLang="bg-BG" sz="2800" dirty="0" smtClean="0"/>
              <a:t>Ниска административна тежест</a:t>
            </a:r>
          </a:p>
          <a:p>
            <a:pPr eaLnBrk="1" hangingPunct="1"/>
            <a:r>
              <a:rPr lang="bg-BG" altLang="bg-BG" sz="2800" dirty="0" smtClean="0"/>
              <a:t>Повече конкуренция</a:t>
            </a:r>
          </a:p>
          <a:p>
            <a:pPr eaLnBrk="1" hangingPunct="1"/>
            <a:r>
              <a:rPr lang="bg-BG" altLang="bg-BG" sz="2800" dirty="0" smtClean="0"/>
              <a:t>Диалог с бизнеса</a:t>
            </a:r>
          </a:p>
          <a:p>
            <a:pPr eaLnBrk="1" hangingPunct="1"/>
            <a:endParaRPr lang="bg-BG" altLang="bg-BG" sz="32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5602F33-71F7-4065-B2B6-7E7E4284589A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bg-BG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485" name="Date Placeholder 3"/>
          <p:cNvSpPr txBox="1">
            <a:spLocks noGrp="1"/>
          </p:cNvSpPr>
          <p:nvPr/>
        </p:nvSpPr>
        <p:spPr bwMode="auto">
          <a:xfrm>
            <a:off x="3348038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200" dirty="0"/>
              <a:t>София, </a:t>
            </a:r>
            <a:r>
              <a:rPr lang="bg-BG" altLang="bg-BG" sz="1200" dirty="0" err="1" smtClean="0"/>
              <a:t>Януа</a:t>
            </a:r>
            <a:r>
              <a:rPr lang="en-US" altLang="bg-BG" sz="1200" dirty="0" smtClean="0"/>
              <a:t>ри</a:t>
            </a:r>
            <a:r>
              <a:rPr lang="en-US" altLang="bg-BG" sz="1200" dirty="0"/>
              <a:t>, </a:t>
            </a:r>
            <a:r>
              <a:rPr lang="en-US" altLang="bg-BG" sz="1200" dirty="0" smtClean="0"/>
              <a:t>201</a:t>
            </a:r>
            <a:r>
              <a:rPr lang="bg-BG" altLang="bg-BG" sz="1200" dirty="0" smtClean="0"/>
              <a:t>4</a:t>
            </a:r>
            <a:r>
              <a:rPr lang="en-US" altLang="bg-BG" sz="1200" dirty="0" smtClean="0"/>
              <a:t> </a:t>
            </a:r>
            <a:r>
              <a:rPr lang="en-US" altLang="bg-BG" sz="1200" dirty="0"/>
              <a:t>г.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03350" y="1844675"/>
            <a:ext cx="7375525" cy="41878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bg-BG" altLang="bg-BG" dirty="0" smtClean="0"/>
              <a:t>Решаваме 4 проблема</a:t>
            </a:r>
            <a:endParaRPr lang="en-US" altLang="bg-BG" dirty="0" smtClean="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170AD3B-D7AB-4464-8BFD-E535C1460A26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867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bg-BG" altLang="bg-BG" sz="1900" dirty="0" smtClean="0"/>
              <a:t/>
            </a:r>
            <a:br>
              <a:rPr lang="bg-BG" altLang="bg-BG" sz="1900" dirty="0" smtClean="0"/>
            </a:br>
            <a:r>
              <a:rPr lang="ru-RU" altLang="bg-BG" sz="2800" dirty="0" smtClean="0">
                <a:solidFill>
                  <a:srgbClr val="C00000"/>
                </a:solidFill>
              </a:rPr>
              <a:t>ПОВЕЧЕ КОНКУРЕНЦИЯ</a:t>
            </a:r>
            <a:br>
              <a:rPr lang="ru-RU" altLang="bg-BG" sz="2800" dirty="0" smtClean="0">
                <a:solidFill>
                  <a:srgbClr val="C00000"/>
                </a:solidFill>
              </a:rPr>
            </a:br>
            <a:r>
              <a:rPr lang="ru-RU" altLang="bg-BG" sz="2800" b="1" dirty="0" smtClean="0">
                <a:solidFill>
                  <a:srgbClr val="C00000"/>
                </a:solidFill>
              </a:rPr>
              <a:t>ЗАКОН ЗА </a:t>
            </a:r>
            <a:br>
              <a:rPr lang="ru-RU" altLang="bg-BG" sz="2800" b="1" dirty="0" smtClean="0">
                <a:solidFill>
                  <a:srgbClr val="C00000"/>
                </a:solidFill>
              </a:rPr>
            </a:br>
            <a:r>
              <a:rPr lang="ru-RU" altLang="bg-BG" sz="2800" b="1" dirty="0" smtClean="0">
                <a:solidFill>
                  <a:srgbClr val="C00000"/>
                </a:solidFill>
              </a:rPr>
              <a:t>ОБЩЕСТВЕНИТЕ ПОРЪЧКИ</a:t>
            </a:r>
            <a:r>
              <a:rPr lang="ru-RU" altLang="bg-BG" sz="2400" dirty="0" smtClean="0">
                <a:solidFill>
                  <a:srgbClr val="C00000"/>
                </a:solidFill>
              </a:rPr>
              <a:t/>
            </a:r>
            <a:br>
              <a:rPr lang="ru-RU" altLang="bg-BG" sz="2400" dirty="0" smtClean="0">
                <a:solidFill>
                  <a:srgbClr val="C00000"/>
                </a:solidFill>
              </a:rPr>
            </a:br>
            <a:endParaRPr lang="en-US" altLang="bg-BG" sz="2400" dirty="0" smtClean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39750" y="2636838"/>
            <a:ext cx="4032250" cy="151288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3600">
                <a:solidFill>
                  <a:schemeClr val="accent2"/>
                </a:solidFill>
                <a:latin typeface="Cambria" pitchFamily="18" charset="0"/>
              </a:rPr>
              <a:t>Непрозрачност</a:t>
            </a:r>
            <a:endParaRPr lang="en-US" sz="360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148263" y="2636838"/>
            <a:ext cx="3600450" cy="151288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>
            <a:solidFill>
              <a:srgbClr val="A2A2A2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3600" dirty="0">
                <a:solidFill>
                  <a:schemeClr val="tx2"/>
                </a:solidFill>
                <a:latin typeface="Cambria" pitchFamily="18" charset="0"/>
              </a:rPr>
              <a:t>Липса на конкуренция</a:t>
            </a:r>
            <a:endParaRPr lang="en-US" sz="36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39750" y="4476750"/>
            <a:ext cx="4176713" cy="151288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>
            <a:solidFill>
              <a:srgbClr val="A2A2A2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3300" dirty="0">
                <a:solidFill>
                  <a:srgbClr val="CC9900"/>
                </a:solidFill>
                <a:latin typeface="Cambria" pitchFamily="18" charset="0"/>
              </a:rPr>
              <a:t>Проблеми на подизпълнителите</a:t>
            </a:r>
            <a:endParaRPr lang="en-US" sz="3300" dirty="0">
              <a:solidFill>
                <a:srgbClr val="CC9900"/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148263" y="4538663"/>
            <a:ext cx="3529012" cy="151288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>
            <a:solidFill>
              <a:srgbClr val="A2A2A2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3600">
                <a:solidFill>
                  <a:srgbClr val="558ED5"/>
                </a:solidFill>
                <a:latin typeface="Cambria" pitchFamily="18" charset="0"/>
              </a:rPr>
              <a:t>Тромави процедури</a:t>
            </a:r>
            <a:endParaRPr lang="en-US" sz="3600">
              <a:solidFill>
                <a:srgbClr val="558ED5"/>
              </a:solidFill>
              <a:latin typeface="Cambria" pitchFamily="18" charset="0"/>
            </a:endParaRPr>
          </a:p>
        </p:txBody>
      </p:sp>
      <p:sp>
        <p:nvSpPr>
          <p:cNvPr id="35849" name="Date Placeholder 3"/>
          <p:cNvSpPr txBox="1">
            <a:spLocks noGrp="1"/>
          </p:cNvSpPr>
          <p:nvPr/>
        </p:nvSpPr>
        <p:spPr bwMode="auto">
          <a:xfrm>
            <a:off x="39243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200" dirty="0">
                <a:latin typeface="Calibri" pitchFamily="34" charset="0"/>
              </a:rPr>
              <a:t>София, </a:t>
            </a:r>
            <a:r>
              <a:rPr lang="bg-BG" altLang="bg-BG" sz="1200" dirty="0" smtClean="0">
                <a:latin typeface="Calibri" pitchFamily="34" charset="0"/>
              </a:rPr>
              <a:t>Януа</a:t>
            </a:r>
            <a:r>
              <a:rPr lang="en-US" altLang="bg-BG" sz="1200" dirty="0" smtClean="0">
                <a:latin typeface="Calibri" pitchFamily="34" charset="0"/>
              </a:rPr>
              <a:t>ри</a:t>
            </a:r>
            <a:r>
              <a:rPr lang="en-US" altLang="bg-BG" sz="1200" dirty="0">
                <a:latin typeface="Calibri" pitchFamily="34" charset="0"/>
              </a:rPr>
              <a:t>, </a:t>
            </a:r>
            <a:r>
              <a:rPr lang="en-US" altLang="bg-BG" sz="1200" dirty="0" smtClean="0">
                <a:latin typeface="Calibri" pitchFamily="34" charset="0"/>
              </a:rPr>
              <a:t>201</a:t>
            </a:r>
            <a:r>
              <a:rPr lang="bg-BG" altLang="bg-BG" sz="1200" dirty="0" smtClean="0">
                <a:latin typeface="Calibri" pitchFamily="34" charset="0"/>
              </a:rPr>
              <a:t>4</a:t>
            </a:r>
            <a:r>
              <a:rPr lang="en-US" altLang="bg-BG" sz="1200" dirty="0" smtClean="0">
                <a:latin typeface="Calibri" pitchFamily="34" charset="0"/>
              </a:rPr>
              <a:t> </a:t>
            </a:r>
            <a:r>
              <a:rPr lang="en-US" altLang="bg-BG" sz="1200" dirty="0">
                <a:latin typeface="Calibri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12041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750" y="1236663"/>
            <a:ext cx="8147050" cy="4929187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bg-BG" altLang="bg-BG" dirty="0" smtClean="0"/>
              <a:t>           </a:t>
            </a:r>
            <a:endParaRPr lang="en-US" altLang="bg-BG" dirty="0"/>
          </a:p>
          <a:p>
            <a:pPr marL="0" indent="0" eaLnBrk="1" hangingPunct="1">
              <a:buFont typeface="Arial" pitchFamily="34" charset="0"/>
              <a:buNone/>
            </a:pPr>
            <a:r>
              <a:rPr lang="bg-BG" altLang="bg-BG" dirty="0" smtClean="0"/>
              <a:t>Проблем 1</a:t>
            </a:r>
            <a:endParaRPr lang="en-US" altLang="bg-BG" dirty="0" smtClean="0"/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C5B5261-0B57-4595-8F05-8942CDB2FE38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900113" y="2997200"/>
            <a:ext cx="2916237" cy="1295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A2A2A2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Липса на прозрачност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580063" y="1773238"/>
            <a:ext cx="2879725" cy="900112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800">
                <a:latin typeface="Cambria" pitchFamily="18" charset="0"/>
              </a:rPr>
              <a:t>Външни за системата експерти</a:t>
            </a:r>
            <a:endParaRPr lang="en-US" sz="1800">
              <a:latin typeface="Cambria" pitchFamily="18" charset="0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 rot="-2193418">
            <a:off x="4067175" y="2492375"/>
            <a:ext cx="1171575" cy="355600"/>
          </a:xfrm>
          <a:prstGeom prst="rightArrow">
            <a:avLst>
              <a:gd name="adj1" fmla="val 50000"/>
              <a:gd name="adj2" fmla="val 50060"/>
            </a:avLst>
          </a:prstGeom>
          <a:solidFill>
            <a:srgbClr val="FF0000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4284663" y="3284538"/>
            <a:ext cx="846137" cy="355600"/>
          </a:xfrm>
          <a:prstGeom prst="rightArrow">
            <a:avLst>
              <a:gd name="adj1" fmla="val 50000"/>
              <a:gd name="adj2" fmla="val 50035"/>
            </a:avLst>
          </a:prstGeom>
          <a:solidFill>
            <a:srgbClr val="FF0000"/>
          </a:solidFill>
          <a:ln w="25400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508625" y="2760663"/>
            <a:ext cx="3024188" cy="1044575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800">
                <a:latin typeface="Cambria" pitchFamily="18" charset="0"/>
              </a:rPr>
              <a:t>Договори и анекси в Интернет</a:t>
            </a:r>
            <a:endParaRPr lang="en-US" sz="1800">
              <a:latin typeface="Cambria" pitchFamily="18" charset="0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4284663" y="3933825"/>
            <a:ext cx="846137" cy="355600"/>
          </a:xfrm>
          <a:prstGeom prst="rightArrow">
            <a:avLst>
              <a:gd name="adj1" fmla="val 50000"/>
              <a:gd name="adj2" fmla="val 50035"/>
            </a:avLst>
          </a:prstGeom>
          <a:solidFill>
            <a:srgbClr val="FF0000"/>
          </a:solidFill>
          <a:ln w="25400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508625" y="3933825"/>
            <a:ext cx="3097213" cy="1044575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800">
                <a:latin typeface="Cambria" pitchFamily="18" charset="0"/>
              </a:rPr>
              <a:t>Задължително оповестяване до медиите</a:t>
            </a:r>
            <a:endParaRPr lang="en-US" sz="1800">
              <a:latin typeface="Cambria" pitchFamily="18" charset="0"/>
            </a:endParaRPr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 rot="2226572">
            <a:off x="4067175" y="4652963"/>
            <a:ext cx="1100138" cy="355600"/>
          </a:xfrm>
          <a:prstGeom prst="rightArrow">
            <a:avLst>
              <a:gd name="adj1" fmla="val 50000"/>
              <a:gd name="adj2" fmla="val 50030"/>
            </a:avLst>
          </a:prstGeom>
          <a:solidFill>
            <a:srgbClr val="FF0000"/>
          </a:solidFill>
          <a:ln w="25400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724525" y="5157788"/>
            <a:ext cx="2879725" cy="1042987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800">
                <a:latin typeface="Cambria" pitchFamily="18" charset="0"/>
              </a:rPr>
              <a:t>Стандартизиране на формулярите</a:t>
            </a:r>
            <a:endParaRPr lang="en-US" sz="1800">
              <a:latin typeface="Cambria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857224" y="285728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/>
            </a:r>
            <a:br>
              <a:rPr kumimoji="0" lang="bg-BG" altLang="bg-BG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</a:br>
            <a:r>
              <a:rPr kumimoji="0" lang="ru-RU" altLang="bg-BG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>ПОВЕЧЕ КОНКУРЕНЦИЯ</a:t>
            </a:r>
            <a:endParaRPr kumimoji="0" lang="en-US" altLang="bg-BG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bg-B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>ЗАКОН ЗА </a:t>
            </a:r>
            <a:br>
              <a:rPr kumimoji="0" lang="ru-RU" altLang="bg-B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</a:br>
            <a:r>
              <a:rPr kumimoji="0" lang="ru-RU" altLang="bg-B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>ОБЩЕСТВЕНИТЕ ПОРЪЧКИ</a:t>
            </a:r>
            <a:r>
              <a:rPr kumimoji="0" lang="ru-RU" altLang="bg-BG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/>
            </a:r>
            <a:br>
              <a:rPr kumimoji="0" lang="ru-RU" altLang="bg-BG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</a:br>
            <a:endParaRPr kumimoji="0" lang="en-US" altLang="bg-BG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0F2C0E9-37FE-4997-84F7-EC39571ECA5D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16013" y="3141663"/>
            <a:ext cx="2844800" cy="13684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b="1">
                <a:solidFill>
                  <a:schemeClr val="bg1"/>
                </a:solidFill>
              </a:rPr>
              <a:t>Липса на</a:t>
            </a:r>
          </a:p>
          <a:p>
            <a:pPr algn="ctr">
              <a:defRPr/>
            </a:pPr>
            <a:r>
              <a:rPr lang="bg-BG" b="1">
                <a:solidFill>
                  <a:schemeClr val="bg1"/>
                </a:solidFill>
              </a:rPr>
              <a:t> конкуренция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003800" y="1844675"/>
            <a:ext cx="3168650" cy="1044575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800" dirty="0">
                <a:latin typeface="Cambria" pitchFamily="18" charset="0"/>
              </a:rPr>
              <a:t>Опростяване на документацията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 rot="19450120">
            <a:off x="3878263" y="2647950"/>
            <a:ext cx="890587" cy="355600"/>
          </a:xfrm>
          <a:prstGeom prst="rightArrow">
            <a:avLst>
              <a:gd name="adj1" fmla="val 50000"/>
              <a:gd name="adj2" fmla="val 50060"/>
            </a:avLst>
          </a:prstGeom>
          <a:solidFill>
            <a:srgbClr val="FF00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4067175" y="3573463"/>
            <a:ext cx="576263" cy="360362"/>
          </a:xfrm>
          <a:prstGeom prst="rightArrow">
            <a:avLst>
              <a:gd name="adj1" fmla="val 50000"/>
              <a:gd name="adj2" fmla="val 49812"/>
            </a:avLst>
          </a:prstGeom>
          <a:solidFill>
            <a:srgbClr val="FF00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962525" y="3205163"/>
            <a:ext cx="3311525" cy="1042987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800">
                <a:latin typeface="Cambria" pitchFamily="18" charset="0"/>
              </a:rPr>
              <a:t>Документацията става публична и не се заплаща</a:t>
            </a:r>
            <a:endParaRPr lang="en-US" sz="1800">
              <a:latin typeface="Cambria" pitchFamily="18" charset="0"/>
            </a:endParaRPr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 rot="2890165">
            <a:off x="3974306" y="4577557"/>
            <a:ext cx="835025" cy="315912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00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146675" y="4498975"/>
            <a:ext cx="3025775" cy="1462088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800">
                <a:latin typeface="Cambria" pitchFamily="18" charset="0"/>
              </a:rPr>
              <a:t>Отпада изискването за оборот</a:t>
            </a:r>
            <a:endParaRPr lang="en-US" sz="1800">
              <a:latin typeface="Cambria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57224" y="214290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/>
            </a:r>
            <a:br>
              <a:rPr kumimoji="0" lang="bg-BG" altLang="bg-BG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</a:br>
            <a:r>
              <a:rPr kumimoji="0" lang="ru-RU" altLang="bg-BG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>ПОВЕЧЕ КОНКУРЕНЦИЯ,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bg-B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>ЗАКОН ЗА </a:t>
            </a:r>
            <a:br>
              <a:rPr kumimoji="0" lang="ru-RU" altLang="bg-B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</a:br>
            <a:r>
              <a:rPr kumimoji="0" lang="ru-RU" altLang="bg-B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>ОБЩЕСТВЕНИТЕ ПОРЪЧКИ</a:t>
            </a:r>
            <a:r>
              <a:rPr kumimoji="0" lang="ru-RU" altLang="bg-BG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/>
            </a:r>
            <a:br>
              <a:rPr kumimoji="0" lang="ru-RU" altLang="bg-BG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</a:br>
            <a:endParaRPr kumimoji="0" lang="en-US" altLang="bg-BG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2254" y="1974661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altLang="bg-BG" sz="2400" dirty="0" smtClean="0">
                <a:latin typeface="+mn-lt"/>
              </a:rPr>
              <a:t>Проблем 2</a:t>
            </a:r>
            <a:endParaRPr lang="bg-BG" sz="24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9000" y="1323975"/>
            <a:ext cx="7786688" cy="47847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bg-BG" altLang="bg-BG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bg-BG" altLang="bg-BG" dirty="0" smtClean="0"/>
              <a:t>Проблем 3</a:t>
            </a:r>
            <a:endParaRPr lang="en-US" altLang="bg-BG" dirty="0" smtClean="0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F9A8AEC-E7F7-45CD-8B96-575C34C1312A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87450" y="2781300"/>
            <a:ext cx="2663825" cy="1368425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b="1">
                <a:solidFill>
                  <a:schemeClr val="tx1"/>
                </a:solidFill>
              </a:rPr>
              <a:t>Подизпълнители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292725" y="1871663"/>
            <a:ext cx="3382963" cy="1044575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800">
                <a:latin typeface="Cambria" pitchFamily="18" charset="0"/>
              </a:rPr>
              <a:t>Регламентират се отношенията с подизпълнителите</a:t>
            </a:r>
            <a:endParaRPr lang="en-US" sz="1800">
              <a:latin typeface="Cambria" pitchFamily="18" charset="0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 rot="20355579">
            <a:off x="3951288" y="2466975"/>
            <a:ext cx="1141412" cy="365125"/>
          </a:xfrm>
          <a:prstGeom prst="rightArrow">
            <a:avLst>
              <a:gd name="adj1" fmla="val 50000"/>
              <a:gd name="adj2" fmla="val 26794"/>
            </a:avLst>
          </a:prstGeom>
          <a:solidFill>
            <a:srgbClr val="FF00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4067175" y="3357563"/>
            <a:ext cx="865188" cy="355600"/>
          </a:xfrm>
          <a:prstGeom prst="rightArrow">
            <a:avLst>
              <a:gd name="adj1" fmla="val 50000"/>
              <a:gd name="adj2" fmla="val 29758"/>
            </a:avLst>
          </a:prstGeom>
          <a:solidFill>
            <a:srgbClr val="FF00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292725" y="3132138"/>
            <a:ext cx="3384550" cy="1800225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800">
                <a:latin typeface="Cambria" pitchFamily="18" charset="0"/>
              </a:rPr>
              <a:t>Отпада подборът на подизпълнителите</a:t>
            </a:r>
            <a:endParaRPr lang="en-US" sz="1800">
              <a:latin typeface="Cambria" pitchFamily="18" charset="0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 rot="2131734">
            <a:off x="4017963" y="4406900"/>
            <a:ext cx="1182687" cy="407988"/>
          </a:xfrm>
          <a:prstGeom prst="rightArrow">
            <a:avLst>
              <a:gd name="adj1" fmla="val 50000"/>
              <a:gd name="adj2" fmla="val 50116"/>
            </a:avLst>
          </a:prstGeom>
          <a:solidFill>
            <a:srgbClr val="FF00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292725" y="5013325"/>
            <a:ext cx="3382963" cy="1260475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800">
                <a:latin typeface="Cambria" pitchFamily="18" charset="0"/>
              </a:rPr>
              <a:t>Неразплатилите се нямат право на участие</a:t>
            </a:r>
            <a:endParaRPr lang="en-US" sz="1800">
              <a:latin typeface="Cambria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85786" y="285728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/>
            </a:r>
            <a:br>
              <a:rPr kumimoji="0" lang="bg-BG" altLang="bg-BG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</a:br>
            <a:r>
              <a:rPr kumimoji="0" lang="ru-RU" altLang="bg-BG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>ПОВЕЧЕ КОНКУРЕНЦИЯ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bg-B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>ЗАКОН ЗА </a:t>
            </a:r>
            <a:br>
              <a:rPr kumimoji="0" lang="ru-RU" altLang="bg-B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</a:br>
            <a:r>
              <a:rPr kumimoji="0" lang="ru-RU" altLang="bg-B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>ОБЩЕСТВЕНИТЕ ПОРЪЧКИ</a:t>
            </a:r>
            <a:r>
              <a:rPr kumimoji="0" lang="ru-RU" altLang="bg-BG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/>
            </a:r>
            <a:br>
              <a:rPr kumimoji="0" lang="ru-RU" altLang="bg-BG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</a:br>
            <a:endParaRPr kumimoji="0" lang="ru-RU" altLang="bg-BG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bg-BG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04900" y="1500174"/>
            <a:ext cx="7499350" cy="485775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bg-BG" altLang="bg-BG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bg-BG" altLang="bg-BG" dirty="0" smtClean="0"/>
              <a:t>Проблем 4</a:t>
            </a:r>
            <a:endParaRPr lang="en-US" altLang="bg-BG" dirty="0" smtClean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F59683E-D96D-4E25-8766-371B0436C92E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219700" y="1773238"/>
            <a:ext cx="3455988" cy="12239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800">
                <a:latin typeface="Cambria" pitchFamily="18" charset="0"/>
              </a:rPr>
              <a:t>Таксата за обжалване се обвързва с размера на оборота</a:t>
            </a:r>
            <a:endParaRPr lang="en-US" sz="1800">
              <a:latin typeface="Cambria" pitchFamily="18" charset="0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 rot="19406582">
            <a:off x="4121150" y="2674938"/>
            <a:ext cx="647700" cy="355600"/>
          </a:xfrm>
          <a:prstGeom prst="rightArrow">
            <a:avLst>
              <a:gd name="adj1" fmla="val 50000"/>
              <a:gd name="adj2" fmla="val 50060"/>
            </a:avLst>
          </a:prstGeom>
          <a:solidFill>
            <a:srgbClr val="FF00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4211638" y="3573463"/>
            <a:ext cx="508000" cy="355600"/>
          </a:xfrm>
          <a:prstGeom prst="rightArrow">
            <a:avLst>
              <a:gd name="adj1" fmla="val 50000"/>
              <a:gd name="adj2" fmla="val 50035"/>
            </a:avLst>
          </a:prstGeom>
          <a:solidFill>
            <a:srgbClr val="FF00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148263" y="3159125"/>
            <a:ext cx="3455987" cy="13493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800">
                <a:latin typeface="Cambria" pitchFamily="18" charset="0"/>
              </a:rPr>
              <a:t>Задължителен и експлицитен контрол</a:t>
            </a:r>
            <a:endParaRPr lang="en-US" sz="1800">
              <a:latin typeface="Cambria" pitchFamily="18" charset="0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 rot="2637168">
            <a:off x="3929063" y="4537075"/>
            <a:ext cx="847725" cy="357188"/>
          </a:xfrm>
          <a:prstGeom prst="rightArrow">
            <a:avLst>
              <a:gd name="adj1" fmla="val 50000"/>
              <a:gd name="adj2" fmla="val 49856"/>
            </a:avLst>
          </a:prstGeom>
          <a:solidFill>
            <a:srgbClr val="FF00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148263" y="4868863"/>
            <a:ext cx="3546475" cy="104298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800">
                <a:latin typeface="Cambria" pitchFamily="18" charset="0"/>
              </a:rPr>
              <a:t>Онлайн комуникация с участниците в процедурите</a:t>
            </a:r>
            <a:endParaRPr lang="en-US" sz="1800">
              <a:latin typeface="Cambria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87450" y="2781300"/>
            <a:ext cx="2663825" cy="136842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b="1">
                <a:solidFill>
                  <a:schemeClr val="tx1"/>
                </a:solidFill>
              </a:rPr>
              <a:t>Тежки процедури по обжалване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857224" y="280974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/>
            </a:r>
            <a:br>
              <a:rPr kumimoji="0" lang="bg-BG" altLang="bg-BG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</a:br>
            <a:r>
              <a:rPr kumimoji="0" lang="ru-RU" altLang="bg-BG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>ПОВЕЧЕ КОНКУРЕНЦИЯ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bg-B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>ЗАКОН ЗА </a:t>
            </a:r>
            <a:br>
              <a:rPr kumimoji="0" lang="ru-RU" altLang="bg-B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</a:br>
            <a:r>
              <a:rPr kumimoji="0" lang="ru-RU" altLang="bg-B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>ОБЩЕСТВЕНИТЕ ПОРЪЧКИ</a:t>
            </a:r>
            <a:r>
              <a:rPr kumimoji="0" lang="ru-RU" altLang="bg-BG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/>
            </a:r>
            <a:br>
              <a:rPr kumimoji="0" lang="ru-RU" altLang="bg-BG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</a:br>
            <a:endParaRPr kumimoji="0" lang="en-US" altLang="bg-BG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E57A120-C328-4885-B37D-4B2F1F2A95F0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773613" y="1773238"/>
            <a:ext cx="4191000" cy="1150937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/>
              <a:t>Изцяло нова законова регламентация на договорите извън търговските обекти и договорите от разстояние</a:t>
            </a:r>
            <a:endParaRPr lang="en-US" altLang="bg-BG" sz="1800"/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4787900" y="2997200"/>
            <a:ext cx="4225925" cy="97155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/>
              <a:t>Гарантиране на активни потребителски организации и облекчаване на създаването им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4859338" y="4076700"/>
            <a:ext cx="4105275" cy="63658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/>
              <a:t>Извънсъдебни способи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/>
              <a:t>за решаване на спорове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1550" y="3284538"/>
            <a:ext cx="2844800" cy="13684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b="1">
                <a:solidFill>
                  <a:schemeClr val="bg1"/>
                </a:solidFill>
              </a:rPr>
              <a:t>Неефективна защита на потребителите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 rot="2023387">
            <a:off x="3811588" y="4648200"/>
            <a:ext cx="847725" cy="357188"/>
          </a:xfrm>
          <a:prstGeom prst="rightArrow">
            <a:avLst>
              <a:gd name="adj1" fmla="val 50000"/>
              <a:gd name="adj2" fmla="val 49856"/>
            </a:avLst>
          </a:prstGeom>
          <a:solidFill>
            <a:srgbClr val="FF00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3951288" y="3462338"/>
            <a:ext cx="768350" cy="357187"/>
          </a:xfrm>
          <a:prstGeom prst="rightArrow">
            <a:avLst>
              <a:gd name="adj1" fmla="val 50000"/>
              <a:gd name="adj2" fmla="val 49856"/>
            </a:avLst>
          </a:prstGeom>
          <a:solidFill>
            <a:srgbClr val="FF00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 rot="19084163">
            <a:off x="3854450" y="2819400"/>
            <a:ext cx="847725" cy="357188"/>
          </a:xfrm>
          <a:prstGeom prst="rightArrow">
            <a:avLst>
              <a:gd name="adj1" fmla="val 50000"/>
              <a:gd name="adj2" fmla="val 49856"/>
            </a:avLst>
          </a:prstGeom>
          <a:solidFill>
            <a:srgbClr val="FF00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4859338" y="4797425"/>
            <a:ext cx="4105275" cy="63658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/>
              <a:t>По-ясни правила за предявяване на рекламации</a:t>
            </a: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4787900" y="5589588"/>
            <a:ext cx="4176713" cy="79216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/>
              <a:t>Гарантирано обезщетение на потребителя при нелоялни търговски практики</a:t>
            </a:r>
          </a:p>
        </p:txBody>
      </p:sp>
      <p:sp>
        <p:nvSpPr>
          <p:cNvPr id="24" name="Right Arrow 23"/>
          <p:cNvSpPr>
            <a:spLocks noChangeArrowheads="1"/>
          </p:cNvSpPr>
          <p:nvPr/>
        </p:nvSpPr>
        <p:spPr bwMode="auto">
          <a:xfrm rot="3033227">
            <a:off x="3421856" y="5088732"/>
            <a:ext cx="923925" cy="357188"/>
          </a:xfrm>
          <a:prstGeom prst="rightArrow">
            <a:avLst>
              <a:gd name="adj1" fmla="val 50000"/>
              <a:gd name="adj2" fmla="val 49856"/>
            </a:avLst>
          </a:prstGeom>
          <a:solidFill>
            <a:srgbClr val="FF00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Right Arrow 25"/>
          <p:cNvSpPr>
            <a:spLocks noChangeArrowheads="1"/>
          </p:cNvSpPr>
          <p:nvPr/>
        </p:nvSpPr>
        <p:spPr bwMode="auto">
          <a:xfrm rot="774107">
            <a:off x="3981450" y="4071938"/>
            <a:ext cx="731838" cy="357187"/>
          </a:xfrm>
          <a:prstGeom prst="rightArrow">
            <a:avLst>
              <a:gd name="adj1" fmla="val 50000"/>
              <a:gd name="adj2" fmla="val 49856"/>
            </a:avLst>
          </a:prstGeom>
          <a:solidFill>
            <a:srgbClr val="FF00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1054127" y="71414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900" dirty="0">
                <a:solidFill>
                  <a:schemeClr val="accent1"/>
                </a:solidFill>
              </a:rPr>
              <a:t/>
            </a:r>
            <a:br>
              <a:rPr lang="bg-BG" altLang="bg-BG" sz="1900" dirty="0">
                <a:solidFill>
                  <a:schemeClr val="accent1"/>
                </a:solidFill>
              </a:rPr>
            </a:br>
            <a:endParaRPr lang="bg-BG" altLang="bg-BG" sz="1900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bg-BG" sz="2800" kern="0" dirty="0" smtClean="0">
                <a:solidFill>
                  <a:srgbClr val="C00000"/>
                </a:solidFill>
                <a:cs typeface="ＭＳ Ｐゴシック" charset="0"/>
              </a:rPr>
              <a:t>ПОВЕЧЕ КОНКУРЕНЦИЯ</a:t>
            </a:r>
            <a:endParaRPr lang="ru-RU" altLang="bg-BG" sz="2800" kern="0" dirty="0">
              <a:solidFill>
                <a:srgbClr val="C00000"/>
              </a:solidFill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bg-BG" sz="2800" b="1" dirty="0" smtClean="0">
                <a:solidFill>
                  <a:srgbClr val="C00000"/>
                </a:solidFill>
              </a:rPr>
              <a:t>ЗАЩИТА </a:t>
            </a:r>
            <a:r>
              <a:rPr lang="ru-RU" altLang="bg-BG" sz="2800" b="1" dirty="0">
                <a:solidFill>
                  <a:srgbClr val="C00000"/>
                </a:solidFill>
              </a:rPr>
              <a:t>НА ПОТРЕБИТЕЛИТЕ</a:t>
            </a:r>
            <a:endParaRPr lang="en-US" altLang="bg-BG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16688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28705ED-E1F2-4862-BE90-FD28F32E47D1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97000" y="2209800"/>
            <a:ext cx="37465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400" b="1" i="1">
                <a:latin typeface="Times New Roman" pitchFamily="18" charset="0"/>
                <a:cs typeface="Times New Roman" pitchFamily="18" charset="0"/>
              </a:rPr>
              <a:t>БСК,	БТПП,	 КРИБ,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400" b="1" i="1">
                <a:latin typeface="Times New Roman" pitchFamily="18" charset="0"/>
                <a:cs typeface="Times New Roman" pitchFamily="18" charset="0"/>
              </a:rPr>
              <a:t>Български форум на бизнеслидерите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400" b="1" i="1">
                <a:latin typeface="Times New Roman" pitchFamily="18" charset="0"/>
                <a:cs typeface="Times New Roman" pitchFamily="18" charset="0"/>
              </a:rPr>
              <a:t>Сдружение на жени-предприемачи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400" b="1" i="1">
                <a:latin typeface="Times New Roman" pitchFamily="18" charset="0"/>
                <a:cs typeface="Times New Roman" pitchFamily="18" charset="0"/>
              </a:rPr>
              <a:t>Сдружения в туристическия отрасъл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400" b="1" i="1">
                <a:latin typeface="Times New Roman" pitchFamily="18" charset="0"/>
                <a:cs typeface="Times New Roman" pitchFamily="18" charset="0"/>
              </a:rPr>
              <a:t>БАЛИП</a:t>
            </a:r>
            <a:endParaRPr lang="en-US" altLang="bg-BG" sz="1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400" b="1" i="1">
                <a:latin typeface="Times New Roman" pitchFamily="18" charset="0"/>
                <a:cs typeface="Times New Roman" pitchFamily="18" charset="0"/>
              </a:rPr>
              <a:t>Занаятчийска камара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bg-BG" altLang="bg-BG" sz="1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bg-BG" altLang="bg-BG" sz="1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bg-BG" altLang="bg-BG" sz="1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400" b="1" i="1">
                <a:latin typeface="Times New Roman" pitchFamily="18" charset="0"/>
                <a:cs typeface="Times New Roman" pitchFamily="18" charset="0"/>
              </a:rPr>
              <a:t>Камара на архитектите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400" b="1" i="1">
                <a:latin typeface="Times New Roman" pitchFamily="18" charset="0"/>
                <a:cs typeface="Times New Roman" pitchFamily="18" charset="0"/>
              </a:rPr>
              <a:t>Българска строителна камара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400" b="1" i="1">
                <a:latin typeface="Times New Roman" pitchFamily="18" charset="0"/>
                <a:cs typeface="Times New Roman" pitchFamily="18" charset="0"/>
              </a:rPr>
              <a:t>Българска минна камара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400" b="1" i="1">
                <a:latin typeface="Times New Roman" pitchFamily="18" charset="0"/>
                <a:cs typeface="Times New Roman" pitchFamily="18" charset="0"/>
              </a:rPr>
              <a:t>Камара производители на оранжерийна продукция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400" b="1" i="1">
                <a:latin typeface="Times New Roman" pitchFamily="18" charset="0"/>
                <a:cs typeface="Times New Roman" pitchFamily="18" charset="0"/>
              </a:rPr>
              <a:t>Съюз на превозвачите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400" b="1" i="1">
                <a:latin typeface="Times New Roman" pitchFamily="18" charset="0"/>
                <a:cs typeface="Times New Roman" pitchFamily="18" charset="0"/>
              </a:rPr>
              <a:t>Съюз на таксиметровите шофьори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400" b="1" i="1">
                <a:latin typeface="Times New Roman" pitchFamily="18" charset="0"/>
                <a:cs typeface="Times New Roman" pitchFamily="18" charset="0"/>
              </a:rPr>
              <a:t>Българска газова и петролна асоциация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400" b="1" i="1">
                <a:latin typeface="Times New Roman" pitchFamily="18" charset="0"/>
                <a:cs typeface="Times New Roman" pitchFamily="18" charset="0"/>
              </a:rPr>
              <a:t>Асоциация на производителите на минерални води и безалкохолни напитки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400" b="1" i="1">
                <a:latin typeface="Times New Roman" pitchFamily="18" charset="0"/>
                <a:cs typeface="Times New Roman" pitchFamily="18" charset="0"/>
              </a:rPr>
              <a:t>Асоциация на производители и собственици на ветропаркове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bg-BG" sz="140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bg-BG" sz="180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1748" name="Rectangle 16"/>
          <p:cNvSpPr>
            <a:spLocks noChangeArrowheads="1"/>
          </p:cNvSpPr>
          <p:nvPr/>
        </p:nvSpPr>
        <p:spPr bwMode="auto">
          <a:xfrm>
            <a:off x="1403350" y="55022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5718175" y="2270125"/>
            <a:ext cx="952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sz="1400" b="1" i="1" dirty="0">
                <a:latin typeface="Times New Roman" pitchFamily="18" charset="0"/>
              </a:rPr>
              <a:t>КНСБ,</a:t>
            </a:r>
          </a:p>
          <a:p>
            <a:pPr>
              <a:defRPr/>
            </a:pPr>
            <a:r>
              <a:rPr lang="bg-BG" sz="1400" b="1" i="1" dirty="0">
                <a:latin typeface="Times New Roman" pitchFamily="18" charset="0"/>
              </a:rPr>
              <a:t>Подкрепа</a:t>
            </a:r>
          </a:p>
          <a:p>
            <a:pPr>
              <a:defRPr/>
            </a:pPr>
            <a:endParaRPr lang="en-US" b="1" i="1" dirty="0">
              <a:latin typeface="Times New Roman" pitchFamily="18" charset="0"/>
            </a:endParaRPr>
          </a:p>
        </p:txBody>
      </p:sp>
      <p:sp>
        <p:nvSpPr>
          <p:cNvPr id="50214" name="Rectangle 38"/>
          <p:cNvSpPr>
            <a:spLocks noChangeArrowheads="1"/>
          </p:cNvSpPr>
          <p:nvPr/>
        </p:nvSpPr>
        <p:spPr bwMode="auto">
          <a:xfrm>
            <a:off x="5699125" y="3624263"/>
            <a:ext cx="34258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bg-BG" b="1" i="1" dirty="0">
              <a:latin typeface="Times New Roman" pitchFamily="18" charset="0"/>
            </a:endParaRPr>
          </a:p>
          <a:p>
            <a:pPr>
              <a:defRPr/>
            </a:pPr>
            <a:endParaRPr lang="bg-BG" b="1" i="1" dirty="0">
              <a:latin typeface="Times New Roman" pitchFamily="18" charset="0"/>
            </a:endParaRPr>
          </a:p>
          <a:p>
            <a:pPr>
              <a:defRPr/>
            </a:pPr>
            <a:r>
              <a:rPr lang="en-US" sz="1400" b="1" i="1" dirty="0" err="1">
                <a:latin typeface="Times New Roman" pitchFamily="18" charset="0"/>
              </a:rPr>
              <a:t>AmCham</a:t>
            </a:r>
            <a:endParaRPr lang="bg-BG" sz="1400" b="1" i="1" dirty="0">
              <a:latin typeface="Times New Roman" pitchFamily="18" charset="0"/>
            </a:endParaRPr>
          </a:p>
          <a:p>
            <a:pPr>
              <a:defRPr/>
            </a:pPr>
            <a:r>
              <a:rPr lang="bg-BG" sz="1400" b="1" i="1" dirty="0">
                <a:latin typeface="Times New Roman" pitchFamily="18" charset="0"/>
              </a:rPr>
              <a:t>Българо-френска търговска камара</a:t>
            </a:r>
          </a:p>
          <a:p>
            <a:pPr>
              <a:defRPr/>
            </a:pPr>
            <a:r>
              <a:rPr lang="bg-BG" sz="1400" b="1" i="1" dirty="0">
                <a:latin typeface="Times New Roman" pitchFamily="18" charset="0"/>
              </a:rPr>
              <a:t>Българо-гръцки бизнес съвет</a:t>
            </a:r>
          </a:p>
          <a:p>
            <a:pPr>
              <a:defRPr/>
            </a:pPr>
            <a:r>
              <a:rPr lang="bg-BG" sz="1400" b="1" i="1" dirty="0">
                <a:latin typeface="Times New Roman" pitchFamily="18" charset="0"/>
              </a:rPr>
              <a:t>Българо-македонска палата</a:t>
            </a:r>
          </a:p>
          <a:p>
            <a:pPr>
              <a:defRPr/>
            </a:pPr>
            <a:r>
              <a:rPr lang="bg-BG" sz="1400" b="1" i="1" dirty="0" err="1">
                <a:latin typeface="Times New Roman" pitchFamily="18" charset="0"/>
              </a:rPr>
              <a:t>Германо-българска</a:t>
            </a:r>
            <a:r>
              <a:rPr lang="bg-BG" sz="1400" b="1" i="1" dirty="0">
                <a:latin typeface="Times New Roman" pitchFamily="18" charset="0"/>
              </a:rPr>
              <a:t> индустриална търговска камара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1116013" y="37782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/>
              <a:t/>
            </a:r>
            <a:br>
              <a:rPr lang="bg-BG" altLang="bg-BG" sz="2000"/>
            </a:br>
            <a:endParaRPr lang="en-US" altLang="bg-BG" sz="2800" b="1"/>
          </a:p>
        </p:txBody>
      </p:sp>
      <p:sp>
        <p:nvSpPr>
          <p:cNvPr id="31752" name="Title 4"/>
          <p:cNvSpPr txBox="1">
            <a:spLocks/>
          </p:cNvSpPr>
          <p:nvPr/>
        </p:nvSpPr>
        <p:spPr bwMode="auto">
          <a:xfrm>
            <a:off x="1142395" y="-99392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 dirty="0" smtClean="0">
                <a:solidFill>
                  <a:schemeClr val="accent2"/>
                </a:solidFill>
              </a:rPr>
              <a:t>ДИАЛОГ </a:t>
            </a:r>
            <a:r>
              <a:rPr lang="bg-BG" altLang="bg-BG" sz="2800" dirty="0">
                <a:solidFill>
                  <a:schemeClr val="accent2"/>
                </a:solidFill>
              </a:rPr>
              <a:t>С </a:t>
            </a:r>
            <a:r>
              <a:rPr lang="bg-BG" altLang="bg-BG" sz="2800" dirty="0" smtClean="0">
                <a:solidFill>
                  <a:schemeClr val="accent2"/>
                </a:solidFill>
              </a:rPr>
              <a:t>БИЗНЕСА</a:t>
            </a:r>
            <a:endParaRPr lang="bg-BG" altLang="bg-BG" sz="2800" dirty="0">
              <a:solidFill>
                <a:schemeClr val="accent2"/>
              </a:solidFill>
            </a:endParaRPr>
          </a:p>
        </p:txBody>
      </p:sp>
      <p:sp>
        <p:nvSpPr>
          <p:cNvPr id="31753" name="Date Placeholder 3"/>
          <p:cNvSpPr txBox="1">
            <a:spLocks noGrp="1"/>
          </p:cNvSpPr>
          <p:nvPr/>
        </p:nvSpPr>
        <p:spPr bwMode="auto">
          <a:xfrm>
            <a:off x="3348038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bg-BG" altLang="bg-BG" sz="1200"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03350" y="1700213"/>
            <a:ext cx="3425825" cy="5095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400" dirty="0">
                <a:solidFill>
                  <a:srgbClr val="FFFFFF"/>
                </a:solidFill>
                <a:latin typeface="Cambria" pitchFamily="18" charset="0"/>
              </a:rPr>
              <a:t>НАЦИОНАЛНИ ОРГАНИЗАЦИИ</a:t>
            </a:r>
            <a:r>
              <a:rPr lang="bg-BG" dirty="0">
                <a:solidFill>
                  <a:srgbClr val="FFFFFF"/>
                </a:solidFill>
                <a:latin typeface="Cambria" pitchFamily="18" charset="0"/>
              </a:rPr>
              <a:t> </a:t>
            </a:r>
            <a:endParaRPr lang="en-US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718175" y="1700213"/>
            <a:ext cx="3425825" cy="5095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400" dirty="0">
                <a:solidFill>
                  <a:srgbClr val="FFFFFF"/>
                </a:solidFill>
                <a:latin typeface="Cambria" pitchFamily="18" charset="0"/>
              </a:rPr>
              <a:t>СИНДИКАТИ</a:t>
            </a:r>
            <a:endParaRPr lang="en-US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403350" y="3624263"/>
            <a:ext cx="3425825" cy="5080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400" dirty="0">
                <a:solidFill>
                  <a:srgbClr val="FFFFFF"/>
                </a:solidFill>
                <a:latin typeface="Cambria" pitchFamily="18" charset="0"/>
              </a:rPr>
              <a:t>БРАНШОВИ ОРГАНИЗАЦИИ</a:t>
            </a:r>
            <a:r>
              <a:rPr lang="bg-BG" dirty="0">
                <a:solidFill>
                  <a:srgbClr val="FFFFFF"/>
                </a:solidFill>
                <a:latin typeface="Cambria" pitchFamily="18" charset="0"/>
              </a:rPr>
              <a:t> </a:t>
            </a:r>
            <a:endParaRPr lang="en-US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699125" y="3640138"/>
            <a:ext cx="3425825" cy="5080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400" dirty="0">
                <a:solidFill>
                  <a:srgbClr val="FFFFFF"/>
                </a:solidFill>
                <a:latin typeface="Cambria" pitchFamily="18" charset="0"/>
              </a:rPr>
              <a:t>ДВУСТРАННИ</a:t>
            </a:r>
          </a:p>
          <a:p>
            <a:pPr algn="ctr">
              <a:defRPr/>
            </a:pPr>
            <a:r>
              <a:rPr lang="bg-BG" sz="1400" dirty="0">
                <a:solidFill>
                  <a:srgbClr val="FFFFFF"/>
                </a:solidFill>
                <a:latin typeface="Cambria" pitchFamily="18" charset="0"/>
              </a:rPr>
              <a:t> ОРГАНИЗАЦИИ НА БИЗНЕСА</a:t>
            </a:r>
            <a:endParaRPr lang="en-US" dirty="0">
              <a:solidFill>
                <a:srgbClr val="FFFF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0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0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  <p:bldP spid="15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9991F18-9D30-4F2D-AC09-D2209AAA74C3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2838" y="1928802"/>
            <a:ext cx="74041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bg-BG" altLang="bg-BG" sz="2000" dirty="0"/>
              <a:t>Навременно възстановяване на ДДС :</a:t>
            </a:r>
          </a:p>
          <a:p>
            <a:pPr marL="1028700"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bg-BG" altLang="bg-BG" dirty="0" smtClean="0"/>
              <a:t>декември 2013 г</a:t>
            </a:r>
            <a:r>
              <a:rPr lang="bg-BG" altLang="bg-BG" dirty="0"/>
              <a:t>.  - </a:t>
            </a:r>
            <a:r>
              <a:rPr lang="bg-BG" altLang="bg-BG" dirty="0" smtClean="0"/>
              <a:t>възстановени </a:t>
            </a:r>
            <a:r>
              <a:rPr lang="bg-BG" altLang="bg-BG" b="1" dirty="0" smtClean="0"/>
              <a:t>542 </a:t>
            </a:r>
            <a:r>
              <a:rPr lang="bg-BG" altLang="bg-BG" dirty="0"/>
              <a:t>млн. лв</a:t>
            </a:r>
            <a:r>
              <a:rPr lang="bg-BG" altLang="bg-BG" dirty="0" smtClean="0"/>
              <a:t>. ДДС, </a:t>
            </a:r>
            <a:r>
              <a:rPr lang="bg-BG" altLang="bg-BG" dirty="0"/>
              <a:t>а </a:t>
            </a:r>
            <a:r>
              <a:rPr lang="bg-BG" altLang="bg-BG" dirty="0" smtClean="0"/>
              <a:t>декември 2012 г</a:t>
            </a:r>
            <a:r>
              <a:rPr lang="bg-BG" altLang="bg-BG" dirty="0"/>
              <a:t>. </a:t>
            </a:r>
            <a:r>
              <a:rPr lang="bg-BG" altLang="bg-BG" dirty="0" smtClean="0"/>
              <a:t>– възстановени </a:t>
            </a:r>
            <a:r>
              <a:rPr lang="bg-BG" altLang="bg-BG" b="1" dirty="0" smtClean="0"/>
              <a:t>239</a:t>
            </a:r>
            <a:r>
              <a:rPr lang="bg-BG" altLang="bg-BG" dirty="0" smtClean="0"/>
              <a:t> </a:t>
            </a:r>
            <a:r>
              <a:rPr lang="bg-BG" altLang="bg-BG" dirty="0"/>
              <a:t>млн. лв</a:t>
            </a:r>
            <a:r>
              <a:rPr lang="bg-BG" altLang="bg-BG" dirty="0" smtClean="0"/>
              <a:t>. ДДС</a:t>
            </a:r>
            <a:r>
              <a:rPr lang="en-US" altLang="bg-BG" dirty="0"/>
              <a:t>;</a:t>
            </a:r>
            <a:endParaRPr lang="bg-BG" altLang="bg-BG" dirty="0"/>
          </a:p>
          <a:p>
            <a:pPr marL="1028700"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bg-BG" altLang="bg-BG" dirty="0"/>
              <a:t>Четвърто  тримесечие на </a:t>
            </a:r>
            <a:r>
              <a:rPr lang="bg-BG" altLang="bg-BG" dirty="0" smtClean="0"/>
              <a:t>2013</a:t>
            </a:r>
            <a:r>
              <a:rPr lang="en-US" altLang="bg-BG" dirty="0" smtClean="0"/>
              <a:t> </a:t>
            </a:r>
            <a:r>
              <a:rPr lang="bg-BG" altLang="bg-BG" dirty="0" smtClean="0"/>
              <a:t>г</a:t>
            </a:r>
            <a:r>
              <a:rPr lang="bg-BG" altLang="bg-BG" dirty="0"/>
              <a:t>.   - </a:t>
            </a:r>
            <a:r>
              <a:rPr lang="bg-BG" altLang="bg-BG" dirty="0" smtClean="0"/>
              <a:t>възстановени  </a:t>
            </a:r>
          </a:p>
          <a:p>
            <a:pPr lvl="1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bg-BG" altLang="bg-BG" dirty="0" smtClean="0"/>
              <a:t>      </a:t>
            </a:r>
            <a:r>
              <a:rPr lang="bg-BG" altLang="bg-BG" b="1" dirty="0" smtClean="0"/>
              <a:t>1</a:t>
            </a:r>
            <a:r>
              <a:rPr lang="bg-BG" altLang="bg-BG" b="1" dirty="0"/>
              <a:t>, 58</a:t>
            </a:r>
            <a:r>
              <a:rPr lang="bg-BG" altLang="bg-BG" dirty="0"/>
              <a:t> млрд. лв</a:t>
            </a:r>
            <a:r>
              <a:rPr lang="bg-BG" altLang="bg-BG" dirty="0" smtClean="0"/>
              <a:t>. ДДС</a:t>
            </a:r>
            <a:r>
              <a:rPr lang="en-US" altLang="bg-BG" dirty="0" smtClean="0"/>
              <a:t>;</a:t>
            </a:r>
            <a:endParaRPr lang="bg-BG" altLang="bg-BG" dirty="0"/>
          </a:p>
          <a:p>
            <a:pPr marL="1028700"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bg-BG" altLang="bg-BG" dirty="0"/>
              <a:t>Все още не сме успели да изчистим всички задължения вкл. на болниците.</a:t>
            </a:r>
          </a:p>
          <a:p>
            <a:pPr marL="1028700"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bg-BG" altLang="bg-BG" dirty="0"/>
              <a:t>Създадени обществени съвети към всички министерства.</a:t>
            </a:r>
          </a:p>
          <a:p>
            <a:pPr marL="1028700"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bg-BG" altLang="bg-BG" dirty="0"/>
              <a:t>Равно третиране на бизнес организациите.</a:t>
            </a:r>
          </a:p>
          <a:p>
            <a:pPr marL="1028700"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bg-BG" altLang="bg-BG" dirty="0"/>
              <a:t>Стремеж към консенсусна икономическа политика.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bg-BG" altLang="bg-BG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bg-BG" altLang="bg-BG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bg-BG" altLang="bg-BG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en-US" altLang="bg-BG" sz="14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3797" name="Rectangle 16"/>
          <p:cNvSpPr>
            <a:spLocks noChangeArrowheads="1"/>
          </p:cNvSpPr>
          <p:nvPr/>
        </p:nvSpPr>
        <p:spPr bwMode="auto">
          <a:xfrm>
            <a:off x="1455738" y="60309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3798" name="Rectangle 25"/>
          <p:cNvSpPr>
            <a:spLocks noChangeArrowheads="1"/>
          </p:cNvSpPr>
          <p:nvPr/>
        </p:nvSpPr>
        <p:spPr bwMode="auto">
          <a:xfrm>
            <a:off x="5380038" y="3060700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394325" y="40576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3800" name="Rectangle 39"/>
          <p:cNvSpPr>
            <a:spLocks noChangeArrowheads="1"/>
          </p:cNvSpPr>
          <p:nvPr/>
        </p:nvSpPr>
        <p:spPr bwMode="auto">
          <a:xfrm>
            <a:off x="6888163" y="368935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3801" name="Rectangle 43"/>
          <p:cNvSpPr>
            <a:spLocks noChangeArrowheads="1"/>
          </p:cNvSpPr>
          <p:nvPr/>
        </p:nvSpPr>
        <p:spPr bwMode="auto">
          <a:xfrm>
            <a:off x="6946900" y="4062413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3802" name="Rectangle 45"/>
          <p:cNvSpPr>
            <a:spLocks noChangeArrowheads="1"/>
          </p:cNvSpPr>
          <p:nvPr/>
        </p:nvSpPr>
        <p:spPr bwMode="auto">
          <a:xfrm>
            <a:off x="6964363" y="4568825"/>
            <a:ext cx="211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bg-BG" altLang="bg-BG" sz="1400">
              <a:latin typeface="Calibri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 bwMode="auto">
          <a:xfrm>
            <a:off x="1142395" y="-99392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 dirty="0" smtClean="0">
                <a:solidFill>
                  <a:schemeClr val="accent2"/>
                </a:solidFill>
              </a:rPr>
              <a:t>ДИАЛОГ </a:t>
            </a:r>
            <a:r>
              <a:rPr lang="bg-BG" altLang="bg-BG" sz="2800" dirty="0">
                <a:solidFill>
                  <a:schemeClr val="accent2"/>
                </a:solidFill>
              </a:rPr>
              <a:t>С </a:t>
            </a:r>
            <a:r>
              <a:rPr lang="bg-BG" altLang="bg-BG" sz="2800" dirty="0" smtClean="0">
                <a:solidFill>
                  <a:schemeClr val="accent2"/>
                </a:solidFill>
              </a:rPr>
              <a:t>БИЗНЕСА</a:t>
            </a:r>
            <a:endParaRPr lang="bg-BG" altLang="bg-BG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10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1A007FD-264F-466D-A6CB-6266F7655265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1650"/>
            <a:ext cx="72739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.baklova\AppData\Local\Microsoft\Windows\Temporary Internet Files\Content.IE5\FFNDAF8B\MC90043479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868863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a.baklova\AppData\Local\Microsoft\Windows\Temporary Internet Files\Content.IE5\FFNDAF8B\MC90043479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5895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C:\Users\a.baklova\AppData\Local\Microsoft\Windows\Temporary Internet Files\Content.IE5\FFNDAF8B\MC90043479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76700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C:\Users\a.baklova\AppData\Local\Microsoft\Windows\Temporary Internet Files\Content.IE5\FFNDAF8B\MC90043479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213100"/>
            <a:ext cx="38576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a.baklova\AppData\Local\Microsoft\Windows\Temporary Internet Files\Content.IE5\FFNDAF8B\MC90043479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60575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Users\a.baklova\AppData\Local\Microsoft\Windows\Temporary Internet Files\Content.IE5\FFNDAF8B\MC90043479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89363"/>
            <a:ext cx="434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C:\Users\a.baklova\AppData\Local\Microsoft\Windows\Temporary Internet Files\Content.IE5\FFNDAF8B\MC90043479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45125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C:\Users\a.baklova\AppData\Local\Microsoft\Windows\Temporary Internet Files\Content.IE5\FFNDAF8B\MC90043479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36838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Date Placeholder 3"/>
          <p:cNvSpPr txBox="1">
            <a:spLocks noGrp="1"/>
          </p:cNvSpPr>
          <p:nvPr/>
        </p:nvSpPr>
        <p:spPr bwMode="auto">
          <a:xfrm>
            <a:off x="341947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200" dirty="0">
                <a:latin typeface="Calibri" pitchFamily="34" charset="0"/>
              </a:rPr>
              <a:t>София, </a:t>
            </a:r>
            <a:r>
              <a:rPr lang="bg-BG" altLang="bg-BG" sz="1200" dirty="0" smtClean="0">
                <a:latin typeface="Calibri" pitchFamily="34" charset="0"/>
              </a:rPr>
              <a:t>Януа</a:t>
            </a:r>
            <a:r>
              <a:rPr lang="en-US" altLang="bg-BG" sz="1200" dirty="0" smtClean="0">
                <a:latin typeface="Calibri" pitchFamily="34" charset="0"/>
              </a:rPr>
              <a:t>ри</a:t>
            </a:r>
            <a:r>
              <a:rPr lang="en-US" altLang="bg-BG" sz="1200" dirty="0">
                <a:latin typeface="Calibri" pitchFamily="34" charset="0"/>
              </a:rPr>
              <a:t>, </a:t>
            </a:r>
            <a:r>
              <a:rPr lang="en-US" altLang="bg-BG" sz="1200" dirty="0" smtClean="0">
                <a:latin typeface="Calibri" pitchFamily="34" charset="0"/>
              </a:rPr>
              <a:t>201</a:t>
            </a:r>
            <a:r>
              <a:rPr lang="bg-BG" altLang="bg-BG" sz="1200" dirty="0" smtClean="0">
                <a:latin typeface="Calibri" pitchFamily="34" charset="0"/>
              </a:rPr>
              <a:t>4</a:t>
            </a:r>
            <a:r>
              <a:rPr lang="en-US" altLang="bg-BG" sz="1200" dirty="0" smtClean="0">
                <a:latin typeface="Calibri" pitchFamily="34" charset="0"/>
              </a:rPr>
              <a:t> </a:t>
            </a:r>
            <a:r>
              <a:rPr lang="en-US" altLang="bg-BG" sz="1200" dirty="0">
                <a:latin typeface="Calibri" pitchFamily="34" charset="0"/>
              </a:rPr>
              <a:t>г.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141413" y="40957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900">
                <a:solidFill>
                  <a:schemeClr val="accent1"/>
                </a:solidFill>
              </a:rPr>
              <a:t/>
            </a:r>
            <a:br>
              <a:rPr lang="bg-BG" altLang="bg-BG" sz="1900">
                <a:solidFill>
                  <a:schemeClr val="accent1"/>
                </a:solidFill>
              </a:rPr>
            </a:br>
            <a:r>
              <a:rPr lang="ru-RU" altLang="bg-BG" sz="2800">
                <a:solidFill>
                  <a:srgbClr val="C00000"/>
                </a:solidFill>
              </a:rPr>
              <a:t>ДИАЛОГ С БИЗНЕСА В РЕГИОНИТЕ</a:t>
            </a:r>
            <a:endParaRPr lang="en-US" altLang="bg-BG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3689350"/>
            <a:ext cx="4365625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9991F18-9D30-4F2D-AC09-D2209AAA74C3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2838" y="2484438"/>
            <a:ext cx="33877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Страните от АСЕАН</a:t>
            </a:r>
            <a:endParaRPr lang="en-US" altLang="bg-BG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Страните от Европейския съюз</a:t>
            </a:r>
            <a:endParaRPr lang="en-US" altLang="bg-BG" sz="18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САЩ</a:t>
            </a:r>
            <a:endParaRPr lang="en-US" altLang="bg-BG" sz="18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Германия</a:t>
            </a:r>
            <a:endParaRPr lang="en-US" altLang="bg-BG" sz="18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Франция</a:t>
            </a:r>
            <a:endParaRPr lang="en-US" altLang="bg-BG" sz="18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Великобритания</a:t>
            </a:r>
            <a:endParaRPr lang="en-US" altLang="bg-BG" sz="18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Япония</a:t>
            </a:r>
            <a:endParaRPr lang="en-US" altLang="bg-BG" sz="18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Унгария</a:t>
            </a:r>
            <a:endParaRPr lang="en-US" altLang="bg-BG" sz="18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Китай</a:t>
            </a:r>
            <a:endParaRPr lang="en-US" altLang="bg-BG" sz="18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bg-BG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bg-BG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bg-BG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bg-BG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bg-BG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bg-BG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bg-BG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bg-BG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3797" name="Rectangle 16"/>
          <p:cNvSpPr>
            <a:spLocks noChangeArrowheads="1"/>
          </p:cNvSpPr>
          <p:nvPr/>
        </p:nvSpPr>
        <p:spPr bwMode="auto">
          <a:xfrm>
            <a:off x="1455738" y="60309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3798" name="Rectangle 25"/>
          <p:cNvSpPr>
            <a:spLocks noChangeArrowheads="1"/>
          </p:cNvSpPr>
          <p:nvPr/>
        </p:nvSpPr>
        <p:spPr bwMode="auto">
          <a:xfrm>
            <a:off x="5380038" y="3060700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394325" y="40576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3800" name="Rectangle 39"/>
          <p:cNvSpPr>
            <a:spLocks noChangeArrowheads="1"/>
          </p:cNvSpPr>
          <p:nvPr/>
        </p:nvSpPr>
        <p:spPr bwMode="auto">
          <a:xfrm>
            <a:off x="6888163" y="368935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3801" name="Rectangle 43"/>
          <p:cNvSpPr>
            <a:spLocks noChangeArrowheads="1"/>
          </p:cNvSpPr>
          <p:nvPr/>
        </p:nvSpPr>
        <p:spPr bwMode="auto">
          <a:xfrm>
            <a:off x="6946900" y="4062413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3802" name="Rectangle 45"/>
          <p:cNvSpPr>
            <a:spLocks noChangeArrowheads="1"/>
          </p:cNvSpPr>
          <p:nvPr/>
        </p:nvSpPr>
        <p:spPr bwMode="auto">
          <a:xfrm>
            <a:off x="6964363" y="4568825"/>
            <a:ext cx="211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bg-BG" altLang="bg-BG" sz="1400">
              <a:latin typeface="Calibri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 bwMode="auto">
          <a:xfrm>
            <a:off x="1141413" y="40957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900" dirty="0">
                <a:solidFill>
                  <a:schemeClr val="accent1"/>
                </a:solidFill>
              </a:rPr>
              <a:t/>
            </a:r>
            <a:br>
              <a:rPr lang="bg-BG" altLang="bg-BG" sz="1900" dirty="0">
                <a:solidFill>
                  <a:schemeClr val="accent1"/>
                </a:solidFill>
              </a:rPr>
            </a:br>
            <a:r>
              <a:rPr lang="ru-RU" altLang="bg-BG" sz="2800" dirty="0" smtClean="0">
                <a:solidFill>
                  <a:srgbClr val="C00000"/>
                </a:solidFill>
              </a:rPr>
              <a:t>ДИАЛОГ С ДИПЛОМАТИЧЕСКИТЕ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bg-BG" sz="2800" dirty="0" smtClean="0">
                <a:solidFill>
                  <a:srgbClr val="C00000"/>
                </a:solidFill>
              </a:rPr>
              <a:t>МИСИИ</a:t>
            </a:r>
            <a:endParaRPr lang="en-US" altLang="bg-BG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69125" y="2489200"/>
            <a:ext cx="168433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 b="1" i="1">
                <a:latin typeface="Times New Roman" pitchFamily="18" charset="0"/>
                <a:cs typeface="Times New Roman" pitchFamily="18" charset="0"/>
              </a:rPr>
              <a:t>Пакистан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Холандия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Чехия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Египет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Виетнам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Украйна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Белгия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Израел</a:t>
            </a:r>
            <a:endParaRPr lang="en-US" altLang="bg-BG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Клуб на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Дипломатите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икономисти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bg-BG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bg-BG" sz="16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165475" y="1844675"/>
            <a:ext cx="3425825" cy="5095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g-BG" sz="1400" dirty="0">
                <a:solidFill>
                  <a:srgbClr val="FFFFFF"/>
                </a:solidFill>
                <a:latin typeface="Cambria" pitchFamily="18" charset="0"/>
              </a:rPr>
              <a:t>ДИПЛОМАТИ</a:t>
            </a:r>
            <a:endParaRPr lang="en-US" dirty="0">
              <a:solidFill>
                <a:srgbClr val="FFFF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8" grpId="0"/>
      <p:bldP spid="4" grpId="0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1116013" y="381000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ФИНАНСОВА И ИКОНОМИЧЕСКА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СТАБИЛНОСТ</a:t>
            </a:r>
            <a:endParaRPr lang="en-US" altLang="bg-BG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158346" y="1836044"/>
            <a:ext cx="7375525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bg-BG" dirty="0"/>
          </a:p>
          <a:p>
            <a:pPr eaLnBrk="1" hangingPunct="1"/>
            <a:r>
              <a:rPr lang="bg-BG" altLang="bg-BG" dirty="0" smtClean="0"/>
              <a:t>Финансово-икономическа стабилност</a:t>
            </a:r>
            <a:r>
              <a:rPr lang="bg-BG" altLang="bg-BG" dirty="0"/>
              <a:t>, въпреки външните и вътрешни шокове върху икономиката</a:t>
            </a:r>
            <a:r>
              <a:rPr lang="bg-BG" altLang="bg-BG" dirty="0" smtClean="0"/>
              <a:t>.</a:t>
            </a:r>
          </a:p>
          <a:p>
            <a:pPr eaLnBrk="1" hangingPunct="1"/>
            <a:r>
              <a:rPr lang="ru-RU" altLang="bg-BG" dirty="0"/>
              <a:t>П</a:t>
            </a:r>
            <a:r>
              <a:rPr lang="ru-RU" altLang="bg-BG" dirty="0" smtClean="0"/>
              <a:t>олитика </a:t>
            </a:r>
            <a:r>
              <a:rPr lang="ru-RU" altLang="bg-BG" dirty="0"/>
              <a:t>за намаляване на макроикономическите дисбаланси. </a:t>
            </a:r>
            <a:endParaRPr lang="bg-BG" altLang="bg-BG" dirty="0"/>
          </a:p>
          <a:p>
            <a:pPr eaLnBrk="1" hangingPunct="1"/>
            <a:r>
              <a:rPr lang="bg-BG" altLang="bg-BG" smtClean="0"/>
              <a:t>Подкрепа за най-уязвимите </a:t>
            </a:r>
            <a:r>
              <a:rPr lang="bg-BG" altLang="bg-BG" dirty="0"/>
              <a:t>социални </a:t>
            </a:r>
            <a:r>
              <a:rPr lang="bg-BG" altLang="bg-BG"/>
              <a:t>слоеве</a:t>
            </a:r>
            <a:r>
              <a:rPr lang="bg-BG" altLang="bg-BG" smtClean="0"/>
              <a:t>.</a:t>
            </a:r>
          </a:p>
          <a:p>
            <a:pPr eaLnBrk="1" hangingPunct="1"/>
            <a:endParaRPr lang="bg-BG" altLang="bg-BG" dirty="0"/>
          </a:p>
          <a:p>
            <a:pPr eaLnBrk="1" hangingPunct="1"/>
            <a:endParaRPr lang="bg-BG" altLang="bg-BG" dirty="0"/>
          </a:p>
        </p:txBody>
      </p:sp>
      <p:sp>
        <p:nvSpPr>
          <p:cNvPr id="21508" name="Date Placeholder 3"/>
          <p:cNvSpPr txBox="1">
            <a:spLocks noGrp="1"/>
          </p:cNvSpPr>
          <p:nvPr/>
        </p:nvSpPr>
        <p:spPr bwMode="auto">
          <a:xfrm>
            <a:off x="3348038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200" dirty="0" smtClean="0">
                <a:latin typeface="Calibri" pitchFamily="34" charset="0"/>
              </a:rPr>
              <a:t>София, </a:t>
            </a:r>
            <a:r>
              <a:rPr lang="bg-BG" altLang="bg-BG" sz="1200" dirty="0" err="1" smtClean="0">
                <a:latin typeface="Calibri" pitchFamily="34" charset="0"/>
              </a:rPr>
              <a:t>Януа</a:t>
            </a:r>
            <a:r>
              <a:rPr lang="en-US" altLang="bg-BG" sz="1200" dirty="0" smtClean="0">
                <a:latin typeface="Calibri" pitchFamily="34" charset="0"/>
              </a:rPr>
              <a:t>ри</a:t>
            </a:r>
            <a:r>
              <a:rPr lang="en-US" altLang="bg-BG" sz="1200" dirty="0">
                <a:latin typeface="Calibri" pitchFamily="34" charset="0"/>
              </a:rPr>
              <a:t>, </a:t>
            </a:r>
            <a:r>
              <a:rPr lang="en-US" altLang="bg-BG" sz="1200" dirty="0" smtClean="0">
                <a:latin typeface="Calibri" pitchFamily="34" charset="0"/>
              </a:rPr>
              <a:t>201</a:t>
            </a:r>
            <a:r>
              <a:rPr lang="bg-BG" altLang="bg-BG" sz="1200" dirty="0" smtClean="0">
                <a:latin typeface="Calibri" pitchFamily="34" charset="0"/>
              </a:rPr>
              <a:t>4</a:t>
            </a:r>
            <a:r>
              <a:rPr lang="en-US" altLang="bg-BG" sz="1200" dirty="0" smtClean="0">
                <a:latin typeface="Calibri" pitchFamily="34" charset="0"/>
              </a:rPr>
              <a:t> </a:t>
            </a:r>
            <a:r>
              <a:rPr lang="en-US" altLang="bg-BG" sz="1200" dirty="0">
                <a:latin typeface="Calibri" pitchFamily="34" charset="0"/>
              </a:rPr>
              <a:t>г.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16688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EE3522A-14C7-4F35-9EFF-293F19466966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0179" name="Rectangle 25"/>
          <p:cNvSpPr>
            <a:spLocks noChangeArrowheads="1"/>
          </p:cNvSpPr>
          <p:nvPr/>
        </p:nvSpPr>
        <p:spPr bwMode="auto">
          <a:xfrm>
            <a:off x="5373688" y="291782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1258888" y="1773238"/>
            <a:ext cx="7634287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bg-BG" sz="2400">
                <a:solidFill>
                  <a:srgbClr val="303030"/>
                </a:solidFill>
                <a:latin typeface="Cambria" pitchFamily="18" charset="0"/>
              </a:rPr>
              <a:t>Иновации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bg-BG" sz="2400">
                <a:solidFill>
                  <a:srgbClr val="303030"/>
                </a:solidFill>
                <a:latin typeface="Cambria" pitchFamily="18" charset="0"/>
              </a:rPr>
              <a:t>Туризъм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bg-BG" sz="2400">
                <a:solidFill>
                  <a:srgbClr val="303030"/>
                </a:solidFill>
                <a:latin typeface="Cambria" pitchFamily="18" charset="0"/>
              </a:rPr>
              <a:t>Външна търговия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bg-BG" sz="2400">
                <a:solidFill>
                  <a:srgbClr val="303030"/>
                </a:solidFill>
                <a:latin typeface="Cambria" pitchFamily="18" charset="0"/>
              </a:rPr>
              <a:t>Подземни богатства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bg-BG" sz="2400">
                <a:solidFill>
                  <a:srgbClr val="303030"/>
                </a:solidFill>
                <a:latin typeface="Cambria" pitchFamily="18" charset="0"/>
              </a:rPr>
              <a:t>Минерални води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bg-BG" sz="2400">
                <a:solidFill>
                  <a:srgbClr val="303030"/>
                </a:solidFill>
                <a:latin typeface="Cambria" pitchFamily="18" charset="0"/>
              </a:rPr>
              <a:t>Млекопреработваща промишленост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bg-BG" sz="2400">
                <a:solidFill>
                  <a:srgbClr val="303030"/>
                </a:solidFill>
                <a:latin typeface="Cambria" pitchFamily="18" charset="0"/>
              </a:rPr>
              <a:t>Зеленчуко-производство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bg-BG" sz="2400">
                <a:solidFill>
                  <a:srgbClr val="303030"/>
                </a:solidFill>
                <a:latin typeface="Cambria" pitchFamily="18" charset="0"/>
              </a:rPr>
              <a:t>Голямата химия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39154" r="45287" b="27486"/>
          <a:stretch>
            <a:fillRect/>
          </a:stretch>
        </p:blipFill>
        <p:spPr bwMode="auto">
          <a:xfrm>
            <a:off x="0" y="5311775"/>
            <a:ext cx="19081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t="39883" r="45670" b="24631"/>
          <a:stretch>
            <a:fillRect/>
          </a:stretch>
        </p:blipFill>
        <p:spPr bwMode="auto">
          <a:xfrm>
            <a:off x="1511300" y="5311775"/>
            <a:ext cx="1824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6" t="45599" r="49088" b="29108"/>
          <a:stretch>
            <a:fillRect/>
          </a:stretch>
        </p:blipFill>
        <p:spPr bwMode="auto">
          <a:xfrm>
            <a:off x="5430838" y="5310188"/>
            <a:ext cx="194468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14769" r="46770" b="46634"/>
          <a:stretch>
            <a:fillRect/>
          </a:stretch>
        </p:blipFill>
        <p:spPr bwMode="auto">
          <a:xfrm>
            <a:off x="7291388" y="5300663"/>
            <a:ext cx="1852612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 t="44090" r="45930" b="27956"/>
          <a:stretch>
            <a:fillRect/>
          </a:stretch>
        </p:blipFill>
        <p:spPr bwMode="auto">
          <a:xfrm>
            <a:off x="3348038" y="5299075"/>
            <a:ext cx="21780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141413" y="40957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900" dirty="0">
                <a:solidFill>
                  <a:schemeClr val="accent1"/>
                </a:solidFill>
              </a:rPr>
              <a:t/>
            </a:r>
            <a:br>
              <a:rPr lang="bg-BG" altLang="bg-BG" sz="1900" dirty="0">
                <a:solidFill>
                  <a:schemeClr val="accent1"/>
                </a:solidFill>
              </a:rPr>
            </a:br>
            <a:r>
              <a:rPr lang="ru-RU" altLang="bg-BG" sz="2800" dirty="0">
                <a:solidFill>
                  <a:srgbClr val="C00000"/>
                </a:solidFill>
              </a:rPr>
              <a:t>СЕКТОРНИ ПОЛИТИКИ</a:t>
            </a:r>
            <a:endParaRPr lang="en-US" altLang="bg-BG" dirty="0">
              <a:solidFill>
                <a:srgbClr val="C00000"/>
              </a:solidFill>
            </a:endParaRPr>
          </a:p>
        </p:txBody>
      </p:sp>
      <p:sp>
        <p:nvSpPr>
          <p:cNvPr id="50187" name="Date Placeholder 3"/>
          <p:cNvSpPr txBox="1">
            <a:spLocks noGrp="1"/>
          </p:cNvSpPr>
          <p:nvPr/>
        </p:nvSpPr>
        <p:spPr bwMode="auto">
          <a:xfrm>
            <a:off x="3132138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200" dirty="0">
                <a:latin typeface="Calibri" pitchFamily="34" charset="0"/>
              </a:rPr>
              <a:t>София, </a:t>
            </a:r>
            <a:r>
              <a:rPr lang="bg-BG" altLang="bg-BG" sz="1200" dirty="0" smtClean="0">
                <a:latin typeface="Calibri" pitchFamily="34" charset="0"/>
              </a:rPr>
              <a:t>Януа</a:t>
            </a:r>
            <a:r>
              <a:rPr lang="en-US" altLang="bg-BG" sz="1200" dirty="0" smtClean="0">
                <a:latin typeface="Calibri" pitchFamily="34" charset="0"/>
              </a:rPr>
              <a:t>ри</a:t>
            </a:r>
            <a:r>
              <a:rPr lang="en-US" altLang="bg-BG" sz="1200" dirty="0">
                <a:latin typeface="Calibri" pitchFamily="34" charset="0"/>
              </a:rPr>
              <a:t>, </a:t>
            </a:r>
            <a:r>
              <a:rPr lang="en-US" altLang="bg-BG" sz="1200" dirty="0" smtClean="0">
                <a:latin typeface="Calibri" pitchFamily="34" charset="0"/>
              </a:rPr>
              <a:t>201</a:t>
            </a:r>
            <a:r>
              <a:rPr lang="bg-BG" altLang="bg-BG" sz="1200" dirty="0" smtClean="0">
                <a:latin typeface="Calibri" pitchFamily="34" charset="0"/>
              </a:rPr>
              <a:t>4</a:t>
            </a:r>
            <a:r>
              <a:rPr lang="en-US" altLang="bg-BG" sz="1200" dirty="0" smtClean="0">
                <a:latin typeface="Calibri" pitchFamily="34" charset="0"/>
              </a:rPr>
              <a:t> </a:t>
            </a:r>
            <a:r>
              <a:rPr lang="en-US" altLang="bg-BG" sz="1200" dirty="0">
                <a:latin typeface="Calibri" pitchFamily="34" charset="0"/>
              </a:rPr>
              <a:t>г.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16688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138DC13-8573-4665-8918-2B0462CA65D5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2227" name="Rectangle 25"/>
          <p:cNvSpPr>
            <a:spLocks noChangeArrowheads="1"/>
          </p:cNvSpPr>
          <p:nvPr/>
        </p:nvSpPr>
        <p:spPr bwMode="auto">
          <a:xfrm>
            <a:off x="5373688" y="291782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1141413" y="381000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bg-BG" sz="2800" b="1" dirty="0">
              <a:solidFill>
                <a:srgbClr val="FF0000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116013" y="1773238"/>
            <a:ext cx="737552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bg-BG" altLang="bg-BG" dirty="0"/>
              <a:t>Закон за управление на държавното участие</a:t>
            </a:r>
          </a:p>
          <a:p>
            <a:pPr eaLnBrk="1" hangingPunct="1"/>
            <a:r>
              <a:rPr lang="bg-BG" altLang="bg-BG" dirty="0"/>
              <a:t>Промени в Закона за защита на конкуренцията</a:t>
            </a:r>
          </a:p>
          <a:p>
            <a:pPr eaLnBrk="1" hangingPunct="1"/>
            <a:r>
              <a:rPr lang="bg-BG" altLang="bg-BG" dirty="0"/>
              <a:t>Промени в Закона за подземните богатства</a:t>
            </a:r>
          </a:p>
          <a:p>
            <a:pPr eaLnBrk="1" hangingPunct="1"/>
            <a:r>
              <a:rPr lang="bg-BG" altLang="bg-BG" dirty="0"/>
              <a:t>Стратегия за административната реформа</a:t>
            </a:r>
          </a:p>
          <a:p>
            <a:pPr eaLnBrk="1" hangingPunct="1"/>
            <a:r>
              <a:rPr lang="bg-BG" altLang="bg-BG" dirty="0"/>
              <a:t>Стратегия за  туризма</a:t>
            </a:r>
          </a:p>
          <a:p>
            <a:pPr eaLnBrk="1" hangingPunct="1"/>
            <a:r>
              <a:rPr lang="bg-BG" altLang="bg-BG" dirty="0"/>
              <a:t>Стратегия за подземните богатства</a:t>
            </a:r>
          </a:p>
          <a:p>
            <a:pPr eaLnBrk="1" hangingPunct="1"/>
            <a:r>
              <a:rPr lang="bg-BG" altLang="bg-BG" dirty="0" smtClean="0"/>
              <a:t>Откриване на сесията на Иновационния фонд</a:t>
            </a:r>
            <a:endParaRPr lang="bg-BG" altLang="bg-BG" dirty="0"/>
          </a:p>
          <a:p>
            <a:pPr eaLnBrk="1" hangingPunct="1"/>
            <a:r>
              <a:rPr lang="bg-BG" altLang="bg-BG" dirty="0"/>
              <a:t>Ново законодателство и </a:t>
            </a:r>
            <a:r>
              <a:rPr lang="bg-BG" altLang="bg-BG" dirty="0" smtClean="0"/>
              <a:t>стратегия </a:t>
            </a:r>
            <a:r>
              <a:rPr lang="bg-BG" altLang="bg-BG" dirty="0"/>
              <a:t>за ПЧП</a:t>
            </a:r>
          </a:p>
          <a:p>
            <a:pPr eaLnBrk="1" hangingPunct="1"/>
            <a:endParaRPr lang="bg-BG" altLang="bg-BG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141413" y="40957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900" dirty="0" smtClean="0">
                <a:solidFill>
                  <a:schemeClr val="accent1"/>
                </a:solidFill>
              </a:rPr>
              <a:t/>
            </a:r>
            <a:br>
              <a:rPr lang="bg-BG" altLang="bg-BG" sz="1900" dirty="0" smtClean="0">
                <a:solidFill>
                  <a:schemeClr val="accent1"/>
                </a:solidFill>
              </a:rPr>
            </a:br>
            <a:r>
              <a:rPr lang="ru-RU" altLang="bg-BG" sz="2800" dirty="0" smtClean="0">
                <a:solidFill>
                  <a:srgbClr val="C00000"/>
                </a:solidFill>
              </a:rPr>
              <a:t>КАКВО ПРЕДСТОИ ПРЕЗ ПЪРВИТЕ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bg-BG" sz="2800" dirty="0" smtClean="0">
                <a:solidFill>
                  <a:srgbClr val="C00000"/>
                </a:solidFill>
              </a:rPr>
              <a:t>МЕСЕЦИ НА 2014Г. </a:t>
            </a:r>
            <a:endParaRPr lang="en-US" altLang="bg-B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95350" y="1989138"/>
            <a:ext cx="73755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bg-BG" altLang="bg-BG" dirty="0"/>
              <a:t>РЪСТ НА БВП ОТ </a:t>
            </a:r>
            <a:r>
              <a:rPr lang="bg-BG" altLang="bg-BG" b="1" dirty="0" smtClean="0">
                <a:solidFill>
                  <a:schemeClr val="accent2"/>
                </a:solidFill>
              </a:rPr>
              <a:t>(+1.8</a:t>
            </a:r>
            <a:r>
              <a:rPr lang="bg-BG" altLang="bg-BG" b="1" dirty="0">
                <a:solidFill>
                  <a:schemeClr val="accent2"/>
                </a:solidFill>
              </a:rPr>
              <a:t>% </a:t>
            </a:r>
            <a:r>
              <a:rPr lang="bg-BG" altLang="bg-BG" b="1" dirty="0" smtClean="0">
                <a:solidFill>
                  <a:schemeClr val="accent2"/>
                </a:solidFill>
              </a:rPr>
              <a:t>)</a:t>
            </a:r>
            <a:endParaRPr lang="bg-BG" altLang="bg-BG" b="1" dirty="0">
              <a:solidFill>
                <a:schemeClr val="accent2"/>
              </a:solidFill>
            </a:endParaRPr>
          </a:p>
          <a:p>
            <a:pPr eaLnBrk="1" hangingPunct="1"/>
            <a:r>
              <a:rPr lang="ru-RU" altLang="bg-BG" dirty="0"/>
              <a:t>РЪСТ НА ЧАСТНОТО ПОТРЕБЛЕНИЕ </a:t>
            </a:r>
            <a:r>
              <a:rPr lang="ru-RU" altLang="bg-BG" dirty="0" smtClean="0"/>
              <a:t> </a:t>
            </a:r>
            <a:r>
              <a:rPr lang="ru-RU" altLang="bg-BG" b="1" dirty="0" smtClean="0">
                <a:solidFill>
                  <a:schemeClr val="accent2"/>
                </a:solidFill>
              </a:rPr>
              <a:t>(+2.1%)</a:t>
            </a:r>
            <a:endParaRPr lang="ru-RU" altLang="bg-BG" b="1" dirty="0">
              <a:solidFill>
                <a:schemeClr val="accent2"/>
              </a:solidFill>
            </a:endParaRPr>
          </a:p>
          <a:p>
            <a:pPr eaLnBrk="1" hangingPunct="1"/>
            <a:r>
              <a:rPr lang="ru-RU" altLang="bg-BG" dirty="0"/>
              <a:t>РЪСТ НА ИЗНОСА </a:t>
            </a:r>
            <a:r>
              <a:rPr lang="ru-RU" altLang="bg-BG" dirty="0" smtClean="0"/>
              <a:t> </a:t>
            </a:r>
            <a:r>
              <a:rPr lang="ru-RU" altLang="bg-BG" b="1" dirty="0" smtClean="0">
                <a:solidFill>
                  <a:schemeClr val="accent2"/>
                </a:solidFill>
              </a:rPr>
              <a:t>(+7.2%)</a:t>
            </a:r>
            <a:endParaRPr lang="ru-RU" altLang="bg-BG" b="1" dirty="0">
              <a:solidFill>
                <a:schemeClr val="accent2"/>
              </a:solidFill>
            </a:endParaRPr>
          </a:p>
          <a:p>
            <a:pPr eaLnBrk="1" hangingPunct="1"/>
            <a:r>
              <a:rPr lang="ru-RU" altLang="bg-BG" dirty="0"/>
              <a:t>СРЕДНОГОДИШНА ИНФЛАЦИЯ </a:t>
            </a:r>
            <a:r>
              <a:rPr lang="ru-RU" altLang="bg-BG" b="1" dirty="0" smtClean="0">
                <a:solidFill>
                  <a:schemeClr val="accent2"/>
                </a:solidFill>
              </a:rPr>
              <a:t>(1.8%)</a:t>
            </a:r>
            <a:endParaRPr lang="ru-RU" altLang="bg-BG" b="1" dirty="0">
              <a:solidFill>
                <a:schemeClr val="accent2"/>
              </a:solidFill>
            </a:endParaRPr>
          </a:p>
          <a:p>
            <a:pPr eaLnBrk="1" hangingPunct="1"/>
            <a:r>
              <a:rPr lang="ru-RU" altLang="bg-BG" dirty="0"/>
              <a:t>ТЕКУЩА СМЕТКА </a:t>
            </a:r>
            <a:r>
              <a:rPr lang="ru-RU" altLang="bg-BG" b="1" dirty="0">
                <a:solidFill>
                  <a:srgbClr val="FF0000"/>
                </a:solidFill>
              </a:rPr>
              <a:t> </a:t>
            </a:r>
            <a:r>
              <a:rPr lang="ru-RU" altLang="bg-BG" b="1" dirty="0" smtClean="0">
                <a:solidFill>
                  <a:schemeClr val="accent2"/>
                </a:solidFill>
              </a:rPr>
              <a:t>(- 0.2%</a:t>
            </a:r>
            <a:r>
              <a:rPr lang="ru-RU" altLang="bg-BG" b="1" dirty="0">
                <a:solidFill>
                  <a:schemeClr val="accent2"/>
                </a:solidFill>
              </a:rPr>
              <a:t> </a:t>
            </a:r>
            <a:r>
              <a:rPr lang="ru-RU" altLang="bg-BG" b="1" dirty="0" smtClean="0">
                <a:solidFill>
                  <a:schemeClr val="accent2"/>
                </a:solidFill>
              </a:rPr>
              <a:t>от </a:t>
            </a:r>
            <a:r>
              <a:rPr lang="ru-RU" altLang="bg-BG" b="1" dirty="0">
                <a:solidFill>
                  <a:schemeClr val="accent2"/>
                </a:solidFill>
              </a:rPr>
              <a:t>БВП</a:t>
            </a:r>
            <a:r>
              <a:rPr lang="en-US" altLang="bg-BG" b="1" dirty="0">
                <a:solidFill>
                  <a:schemeClr val="accent2"/>
                </a:solidFill>
              </a:rPr>
              <a:t>)</a:t>
            </a:r>
            <a:r>
              <a:rPr lang="ru-RU" altLang="bg-BG" b="1" dirty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ru-RU" altLang="bg-BG" dirty="0"/>
              <a:t>ПЧИ </a:t>
            </a:r>
            <a:r>
              <a:rPr lang="ru-RU" altLang="bg-BG" dirty="0" smtClean="0"/>
              <a:t> </a:t>
            </a:r>
            <a:r>
              <a:rPr lang="ru-RU" altLang="bg-BG" b="1" dirty="0" smtClean="0">
                <a:solidFill>
                  <a:schemeClr val="accent2"/>
                </a:solidFill>
              </a:rPr>
              <a:t>(4.1</a:t>
            </a:r>
            <a:r>
              <a:rPr lang="ru-RU" altLang="bg-BG" b="1" dirty="0">
                <a:solidFill>
                  <a:schemeClr val="accent2"/>
                </a:solidFill>
              </a:rPr>
              <a:t>%</a:t>
            </a:r>
            <a:r>
              <a:rPr lang="en-US" altLang="bg-BG" b="1" dirty="0">
                <a:solidFill>
                  <a:schemeClr val="accent2"/>
                </a:solidFill>
              </a:rPr>
              <a:t> </a:t>
            </a:r>
            <a:r>
              <a:rPr lang="ru-RU" altLang="bg-BG" b="1" dirty="0" smtClean="0">
                <a:solidFill>
                  <a:schemeClr val="accent2"/>
                </a:solidFill>
              </a:rPr>
              <a:t>от </a:t>
            </a:r>
            <a:r>
              <a:rPr lang="ru-RU" altLang="bg-BG" b="1" dirty="0">
                <a:solidFill>
                  <a:schemeClr val="accent2"/>
                </a:solidFill>
              </a:rPr>
              <a:t>БВП</a:t>
            </a:r>
            <a:r>
              <a:rPr lang="en-US" altLang="bg-BG" b="1" dirty="0">
                <a:solidFill>
                  <a:schemeClr val="accent2"/>
                </a:solidFill>
              </a:rPr>
              <a:t>)</a:t>
            </a:r>
            <a:endParaRPr lang="ru-RU" altLang="bg-BG" b="1" dirty="0">
              <a:solidFill>
                <a:schemeClr val="accent2"/>
              </a:solidFill>
            </a:endParaRPr>
          </a:p>
          <a:p>
            <a:pPr eaLnBrk="1" hangingPunct="1"/>
            <a:r>
              <a:rPr lang="ru-RU" altLang="bg-BG" dirty="0"/>
              <a:t>Б</a:t>
            </a:r>
            <a:r>
              <a:rPr lang="bg-BG" altLang="bg-BG" dirty="0"/>
              <a:t>ЮДЖЕТНО САЛДО</a:t>
            </a:r>
            <a:r>
              <a:rPr lang="ru-RU" altLang="bg-BG" dirty="0"/>
              <a:t> по КФП </a:t>
            </a:r>
            <a:r>
              <a:rPr lang="ru-RU" altLang="bg-BG" dirty="0" smtClean="0"/>
              <a:t> </a:t>
            </a:r>
            <a:r>
              <a:rPr lang="ru-RU" altLang="bg-BG" b="1" dirty="0" smtClean="0">
                <a:solidFill>
                  <a:schemeClr val="accent2"/>
                </a:solidFill>
              </a:rPr>
              <a:t>(-</a:t>
            </a:r>
            <a:r>
              <a:rPr lang="ru-RU" altLang="bg-BG" b="1" dirty="0">
                <a:solidFill>
                  <a:schemeClr val="accent2"/>
                </a:solidFill>
              </a:rPr>
              <a:t>1.8</a:t>
            </a:r>
            <a:r>
              <a:rPr lang="ru-RU" altLang="bg-BG" b="1" dirty="0" smtClean="0">
                <a:solidFill>
                  <a:schemeClr val="accent2"/>
                </a:solidFill>
              </a:rPr>
              <a:t>% </a:t>
            </a:r>
            <a:r>
              <a:rPr lang="ru-RU" altLang="bg-BG" b="1" dirty="0">
                <a:solidFill>
                  <a:schemeClr val="accent2"/>
                </a:solidFill>
              </a:rPr>
              <a:t>от БВП)</a:t>
            </a:r>
          </a:p>
          <a:p>
            <a:pPr eaLnBrk="1" hangingPunct="1"/>
            <a:r>
              <a:rPr lang="ru-RU" altLang="bg-BG" dirty="0"/>
              <a:t>БЕЗРАБОТИЦА </a:t>
            </a:r>
            <a:r>
              <a:rPr lang="ru-RU" altLang="bg-BG" dirty="0" smtClean="0"/>
              <a:t> </a:t>
            </a:r>
            <a:r>
              <a:rPr lang="ru-RU" altLang="bg-BG" b="1" dirty="0" smtClean="0">
                <a:solidFill>
                  <a:schemeClr val="accent2"/>
                </a:solidFill>
              </a:rPr>
              <a:t>(12.6%)</a:t>
            </a:r>
            <a:endParaRPr lang="ru-RU" altLang="bg-BG" b="1" dirty="0">
              <a:solidFill>
                <a:schemeClr val="accent2"/>
              </a:solidFill>
            </a:endParaRPr>
          </a:p>
          <a:p>
            <a:pPr eaLnBrk="1" hangingPunct="1"/>
            <a:endParaRPr lang="bg-BG" altLang="bg-BG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00100" y="357166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900" dirty="0" smtClean="0">
                <a:solidFill>
                  <a:schemeClr val="accent1"/>
                </a:solidFill>
              </a:rPr>
              <a:t/>
            </a:r>
            <a:br>
              <a:rPr lang="bg-BG" altLang="bg-BG" sz="1900" dirty="0" smtClean="0">
                <a:solidFill>
                  <a:schemeClr val="accent1"/>
                </a:solidFill>
              </a:rPr>
            </a:br>
            <a:endParaRPr lang="ru-RU" altLang="bg-BG" sz="28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bg-BG" sz="2800" dirty="0" smtClean="0">
                <a:solidFill>
                  <a:srgbClr val="C00000"/>
                </a:solidFill>
              </a:rPr>
              <a:t>ОЧАКВАНИЯТА ЗА БЪЛГАРСКАТА ИКОНОМИКА ПРЕЗ 2014Г. </a:t>
            </a:r>
            <a:endParaRPr lang="en-US" altLang="bg-B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060575"/>
            <a:ext cx="8564563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00100" y="214290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900" dirty="0" smtClean="0">
                <a:solidFill>
                  <a:schemeClr val="accent1"/>
                </a:solidFill>
              </a:rPr>
              <a:t/>
            </a:r>
            <a:br>
              <a:rPr lang="bg-BG" altLang="bg-BG" sz="1900" dirty="0" smtClean="0">
                <a:solidFill>
                  <a:schemeClr val="accent1"/>
                </a:solidFill>
              </a:rPr>
            </a:br>
            <a:endParaRPr lang="ru-RU" altLang="bg-BG" sz="28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bg-BG" sz="2800" dirty="0" smtClean="0">
                <a:solidFill>
                  <a:srgbClr val="C00000"/>
                </a:solidFill>
              </a:rPr>
              <a:t>СБЪДВАТ ЛИ СЕ ПРОГНОЗИТЕ ЗА БЪЛГАРСКАТА ИКОНОМИКА?</a:t>
            </a:r>
            <a:endParaRPr lang="en-US" altLang="bg-B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899592" y="4500570"/>
            <a:ext cx="698435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bg-BG" altLang="bg-BG" sz="3800" dirty="0" smtClean="0"/>
              <a:t>Кои са монополите в българската икономика? </a:t>
            </a:r>
          </a:p>
          <a:p>
            <a:pPr marL="742950" indent="-74295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bg-BG" altLang="bg-BG" sz="3800" dirty="0" smtClean="0"/>
              <a:t>Какви конкретни </a:t>
            </a:r>
            <a:r>
              <a:rPr lang="bg-BG" altLang="bg-BG" sz="3800" dirty="0" err="1" smtClean="0"/>
              <a:t>антимонополни</a:t>
            </a:r>
            <a:r>
              <a:rPr lang="bg-BG" altLang="bg-BG" sz="3800" dirty="0" smtClean="0"/>
              <a:t> мерки предлагате?</a:t>
            </a:r>
          </a:p>
          <a:p>
            <a:pPr marL="742950" indent="-74295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bg-BG" altLang="bg-BG" sz="3800" dirty="0" smtClean="0"/>
              <a:t>Кои от грешките на предходните правителства не трябва да се повтарят?</a:t>
            </a:r>
          </a:p>
          <a:p>
            <a:pPr marL="742950" indent="-74295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bg-BG" altLang="bg-BG" sz="4000" dirty="0" smtClean="0"/>
          </a:p>
          <a:p>
            <a:pPr marL="742950" indent="-74295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en-US" altLang="bg-BG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00100" y="285728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900" dirty="0" smtClean="0">
                <a:solidFill>
                  <a:schemeClr val="accent1"/>
                </a:solidFill>
              </a:rPr>
              <a:t/>
            </a:r>
            <a:br>
              <a:rPr lang="bg-BG" altLang="bg-BG" sz="1900" dirty="0" smtClean="0">
                <a:solidFill>
                  <a:schemeClr val="accent1"/>
                </a:solidFill>
              </a:rPr>
            </a:br>
            <a:endParaRPr lang="ru-RU" altLang="bg-BG" sz="28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bg-BG" sz="2800" dirty="0" smtClean="0">
                <a:solidFill>
                  <a:srgbClr val="C00000"/>
                </a:solidFill>
              </a:rPr>
              <a:t>ВЪПРОСИ КЪМ БИЗНЕСА:</a:t>
            </a:r>
            <a:endParaRPr lang="en-US" altLang="bg-B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74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957334" y="2695984"/>
            <a:ext cx="5472186" cy="24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4000" dirty="0" smtClean="0"/>
              <a:t>ПОСОКАТА Е ВЯРНА ?!</a:t>
            </a:r>
            <a:endParaRPr lang="en-US" altLang="bg-BG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00100" y="214290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900" dirty="0" smtClean="0">
                <a:solidFill>
                  <a:schemeClr val="accent1"/>
                </a:solidFill>
              </a:rPr>
              <a:t/>
            </a:r>
            <a:br>
              <a:rPr lang="bg-BG" altLang="bg-BG" sz="1900" dirty="0" smtClean="0">
                <a:solidFill>
                  <a:schemeClr val="accent1"/>
                </a:solidFill>
              </a:rPr>
            </a:br>
            <a:endParaRPr lang="ru-RU" altLang="bg-BG" sz="28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bg-BG" sz="2800" dirty="0" smtClean="0">
                <a:solidFill>
                  <a:srgbClr val="C00000"/>
                </a:solidFill>
              </a:rPr>
              <a:t>БЪЛГАРСКАТА ИКОНОМИКА </a:t>
            </a:r>
            <a:endParaRPr lang="en-US" altLang="bg-BG" dirty="0">
              <a:solidFill>
                <a:srgbClr val="C00000"/>
              </a:solidFill>
            </a:endParaRPr>
          </a:p>
        </p:txBody>
      </p:sp>
      <p:pic>
        <p:nvPicPr>
          <p:cNvPr id="6" name="Picture 5" descr="head_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71" y="2071678"/>
            <a:ext cx="6767129" cy="15837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116013" y="381000"/>
            <a:ext cx="6696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ФИНАНСОВА И ИКОНОМИЧЕСКА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СТАБИЛНОСТ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141413" y="1841500"/>
            <a:ext cx="6670675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bg-BG" altLang="bg-BG" dirty="0" smtClean="0"/>
              <a:t>Нисък </a:t>
            </a:r>
            <a:r>
              <a:rPr lang="bg-BG" altLang="bg-BG" dirty="0"/>
              <a:t>бюджетен дефицит – до 2 %.</a:t>
            </a:r>
          </a:p>
          <a:p>
            <a:pPr eaLnBrk="1" hangingPunct="1"/>
            <a:r>
              <a:rPr lang="bg-BG" altLang="bg-BG" dirty="0"/>
              <a:t>Запазихме равнището на данъците НЕПРОМЕНЕНО.</a:t>
            </a:r>
          </a:p>
          <a:p>
            <a:pPr eaLnBrk="1" hangingPunct="1"/>
            <a:r>
              <a:rPr lang="bg-BG" altLang="bg-BG" dirty="0"/>
              <a:t>Икономически растеж  от </a:t>
            </a:r>
            <a:r>
              <a:rPr lang="bg-BG" altLang="bg-BG" dirty="0" smtClean="0"/>
              <a:t>0,</a:t>
            </a:r>
            <a:r>
              <a:rPr lang="en-US" altLang="bg-BG" dirty="0" smtClean="0"/>
              <a:t>6</a:t>
            </a:r>
            <a:r>
              <a:rPr lang="bg-BG" altLang="bg-BG" dirty="0" smtClean="0"/>
              <a:t> </a:t>
            </a:r>
            <a:r>
              <a:rPr lang="bg-BG" altLang="bg-BG" dirty="0"/>
              <a:t>% при среден за ЕС 0,0 % </a:t>
            </a:r>
            <a:r>
              <a:rPr lang="en-US" altLang="bg-BG" dirty="0"/>
              <a:t>(</a:t>
            </a:r>
            <a:r>
              <a:rPr lang="bg-BG" altLang="bg-BG" dirty="0"/>
              <a:t>според есенната прогноза на ЕК</a:t>
            </a:r>
            <a:r>
              <a:rPr lang="en-US" altLang="bg-BG" dirty="0"/>
              <a:t>)</a:t>
            </a:r>
            <a:r>
              <a:rPr lang="bg-BG" altLang="bg-BG" dirty="0"/>
              <a:t> и 10 от 28-те държави-членки с </a:t>
            </a:r>
            <a:r>
              <a:rPr lang="bg-BG" altLang="bg-BG" dirty="0" smtClean="0"/>
              <a:t>отрицателен </a:t>
            </a:r>
            <a:r>
              <a:rPr lang="bg-BG" altLang="bg-BG" dirty="0"/>
              <a:t>ръст.</a:t>
            </a:r>
          </a:p>
          <a:p>
            <a:pPr eaLnBrk="1" hangingPunct="1"/>
            <a:r>
              <a:rPr lang="bg-BG" altLang="bg-BG" dirty="0"/>
              <a:t>Фискален резерв </a:t>
            </a:r>
            <a:r>
              <a:rPr lang="bg-BG" altLang="bg-BG" dirty="0" smtClean="0"/>
              <a:t>4,988 </a:t>
            </a:r>
            <a:r>
              <a:rPr lang="bg-BG" altLang="bg-BG" dirty="0"/>
              <a:t>млрд. </a:t>
            </a:r>
            <a:r>
              <a:rPr lang="bg-BG" altLang="bg-BG" dirty="0" err="1"/>
              <a:t>л</a:t>
            </a:r>
            <a:r>
              <a:rPr lang="bg-BG" altLang="bg-BG" dirty="0" err="1" smtClean="0"/>
              <a:t>в</a:t>
            </a:r>
            <a:r>
              <a:rPr lang="en-US" altLang="bg-BG" dirty="0" smtClean="0"/>
              <a:t>.</a:t>
            </a:r>
            <a:r>
              <a:rPr lang="bg-BG" altLang="bg-BG" dirty="0" smtClean="0"/>
              <a:t>, </a:t>
            </a:r>
            <a:r>
              <a:rPr lang="bg-BG" altLang="bg-BG" dirty="0"/>
              <a:t>т.е. над законовия минимум.</a:t>
            </a:r>
          </a:p>
        </p:txBody>
      </p:sp>
      <p:sp>
        <p:nvSpPr>
          <p:cNvPr id="22532" name="Date Placeholder 3"/>
          <p:cNvSpPr txBox="1">
            <a:spLocks noGrp="1"/>
          </p:cNvSpPr>
          <p:nvPr/>
        </p:nvSpPr>
        <p:spPr bwMode="auto">
          <a:xfrm>
            <a:off x="3348038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200" dirty="0">
                <a:latin typeface="Calibri" pitchFamily="34" charset="0"/>
              </a:rPr>
              <a:t>София, </a:t>
            </a:r>
            <a:r>
              <a:rPr lang="bg-BG" altLang="bg-BG" sz="1200" dirty="0" err="1" smtClean="0">
                <a:latin typeface="Calibri" pitchFamily="34" charset="0"/>
              </a:rPr>
              <a:t>Януа</a:t>
            </a:r>
            <a:r>
              <a:rPr lang="en-US" altLang="bg-BG" sz="1200" dirty="0" err="1" smtClean="0">
                <a:latin typeface="Calibri" pitchFamily="34" charset="0"/>
              </a:rPr>
              <a:t>ри</a:t>
            </a:r>
            <a:r>
              <a:rPr lang="en-US" altLang="bg-BG" sz="1200" dirty="0">
                <a:latin typeface="Calibri" pitchFamily="34" charset="0"/>
              </a:rPr>
              <a:t>, </a:t>
            </a:r>
            <a:r>
              <a:rPr lang="en-US" altLang="bg-BG" sz="1200" dirty="0" smtClean="0">
                <a:latin typeface="Calibri" pitchFamily="34" charset="0"/>
              </a:rPr>
              <a:t>201</a:t>
            </a:r>
            <a:r>
              <a:rPr lang="bg-BG" altLang="bg-BG" sz="1200" dirty="0" smtClean="0">
                <a:latin typeface="Calibri" pitchFamily="34" charset="0"/>
              </a:rPr>
              <a:t>4</a:t>
            </a:r>
            <a:r>
              <a:rPr lang="en-US" altLang="bg-BG" sz="1200" dirty="0" smtClean="0">
                <a:latin typeface="Calibri" pitchFamily="34" charset="0"/>
              </a:rPr>
              <a:t> </a:t>
            </a:r>
            <a:r>
              <a:rPr lang="en-US" altLang="bg-BG" sz="1200" dirty="0">
                <a:latin typeface="Calibri" pitchFamily="34" charset="0"/>
              </a:rPr>
              <a:t>г.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 txBox="1">
            <a:spLocks/>
          </p:cNvSpPr>
          <p:nvPr/>
        </p:nvSpPr>
        <p:spPr bwMode="auto">
          <a:xfrm>
            <a:off x="1116013" y="381000"/>
            <a:ext cx="6048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ФИНАНСОВА И ИКОНОМИЧЕСКА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СТАБИЛНОСТ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41413" y="1981200"/>
            <a:ext cx="737552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8604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033463" indent="-17303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90663" indent="-173038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947863" indent="-173038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405063" indent="-173038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862263" indent="-173038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bg-BG" kern="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643438" y="1679575"/>
            <a:ext cx="0" cy="517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4075113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1525" y="4075113"/>
            <a:ext cx="42386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09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44675"/>
            <a:ext cx="4344987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888110" cy="247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4441254" cy="269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 txBox="1">
            <a:spLocks/>
          </p:cNvSpPr>
          <p:nvPr/>
        </p:nvSpPr>
        <p:spPr bwMode="auto">
          <a:xfrm>
            <a:off x="971550" y="368300"/>
            <a:ext cx="6335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НАМАЛЯХА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МАКРОИКОНОМИЧЕСКИТЕ  ДИСБАЛАНСИ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41413" y="1981200"/>
            <a:ext cx="737552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8604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033463" indent="-17303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90663" indent="-173038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947863" indent="-173038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405063" indent="-173038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862263" indent="-173038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endParaRPr lang="bg-BG" kern="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93813" y="2133600"/>
            <a:ext cx="737552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8604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033463" indent="-17303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90663" indent="-173038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947863" indent="-173038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405063" indent="-173038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862263" indent="-173038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endParaRPr lang="bg-BG" kern="0" dirty="0" smtClean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2325" y="2276475"/>
            <a:ext cx="4678363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643438" y="1679575"/>
            <a:ext cx="0" cy="517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41" y="2214554"/>
            <a:ext cx="4462459" cy="268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 txBox="1">
            <a:spLocks/>
          </p:cNvSpPr>
          <p:nvPr/>
        </p:nvSpPr>
        <p:spPr bwMode="auto">
          <a:xfrm>
            <a:off x="1116013" y="381000"/>
            <a:ext cx="6048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ПРОБЛЕМИ И РИСКОВЕ 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2150" y="3956050"/>
            <a:ext cx="4641850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1600200"/>
            <a:ext cx="3948113" cy="25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43438" y="1679575"/>
            <a:ext cx="0" cy="517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0" y="4075113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4043363"/>
            <a:ext cx="4494212" cy="273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684338"/>
            <a:ext cx="3983037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16688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592DB49-8DFC-4CD1-A74E-F5307F21B7D3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1789113"/>
            <a:ext cx="90725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bg-BG" altLang="bg-BG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bg-BG" sz="18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bg-BG" sz="18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bg-BG" altLang="bg-BG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bg-BG" altLang="bg-BG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bg-BG" sz="18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28" name="Rectangle 16"/>
          <p:cNvSpPr>
            <a:spLocks noChangeArrowheads="1"/>
          </p:cNvSpPr>
          <p:nvPr/>
        </p:nvSpPr>
        <p:spPr bwMode="auto">
          <a:xfrm>
            <a:off x="1403350" y="55022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1116013" y="37782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/>
              <a:t/>
            </a:r>
            <a:br>
              <a:rPr lang="bg-BG" altLang="bg-BG" sz="2000"/>
            </a:br>
            <a:endParaRPr lang="en-US" altLang="bg-BG" sz="2800" b="1"/>
          </a:p>
        </p:txBody>
      </p:sp>
      <p:sp>
        <p:nvSpPr>
          <p:cNvPr id="26630" name="Title 4"/>
          <p:cNvSpPr txBox="1">
            <a:spLocks/>
          </p:cNvSpPr>
          <p:nvPr/>
        </p:nvSpPr>
        <p:spPr bwMode="auto">
          <a:xfrm>
            <a:off x="1084907" y="381000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ЗАПАЗВАНЕ НА НИВАТА НА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ДАНЪЧНО ОБЛАГАНЕ (2014- 2016Г</a:t>
            </a:r>
            <a:r>
              <a:rPr lang="bg-BG" altLang="bg-BG" b="1" dirty="0" smtClean="0">
                <a:solidFill>
                  <a:schemeClr val="accent2"/>
                </a:solidFill>
              </a:rPr>
              <a:t>.)</a:t>
            </a:r>
            <a:endParaRPr lang="bg-BG" altLang="bg-BG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1413" y="1841500"/>
            <a:ext cx="7359677" cy="444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bg-BG" altLang="bg-BG" dirty="0" smtClean="0">
                <a:cs typeface="Times New Roman" pitchFamily="18" charset="0"/>
              </a:rPr>
              <a:t>Ще се запазят ставките за: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bg-BG" altLang="bg-BG" dirty="0" smtClean="0">
                <a:cs typeface="Times New Roman" pitchFamily="18" charset="0"/>
              </a:rPr>
              <a:t>ДДС – 20%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ru-RU" altLang="bg-BG" dirty="0" smtClean="0">
                <a:cs typeface="Times New Roman" pitchFamily="18" charset="0"/>
              </a:rPr>
              <a:t>Корпоративен данък  - 10%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ru-RU" altLang="bg-BG" dirty="0" smtClean="0">
                <a:cs typeface="Times New Roman" pitchFamily="18" charset="0"/>
              </a:rPr>
              <a:t>Настаняване, предоставяно в хотели и подобни заведения – 9%;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ru-RU" altLang="bg-BG" dirty="0" smtClean="0">
                <a:cs typeface="Times New Roman" pitchFamily="18" charset="0"/>
              </a:rPr>
              <a:t>ДДФЛ - 10%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ru-RU" altLang="bg-BG" dirty="0" smtClean="0">
                <a:cs typeface="Times New Roman" pitchFamily="18" charset="0"/>
              </a:rPr>
              <a:t>Доходи от стопанска дейност на ЕТ - 15%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ru-RU" altLang="bg-BG" dirty="0" smtClean="0">
                <a:cs typeface="Times New Roman" pitchFamily="18" charset="0"/>
              </a:rPr>
              <a:t>Доходи от дивиденти и ликвидационни дялове – 5%</a:t>
            </a:r>
            <a:endParaRPr lang="bg-BG" altLang="bg-BG" dirty="0" smtClean="0">
              <a:cs typeface="Times New Roman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ru-RU" altLang="bg-BG" dirty="0" smtClean="0">
                <a:cs typeface="Times New Roman" pitchFamily="18" charset="0"/>
              </a:rPr>
              <a:t>Доходи на чуждестранни юридически лица - 10%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ru-RU" altLang="bg-BG" dirty="0" smtClean="0">
                <a:cs typeface="Times New Roman" pitchFamily="18" charset="0"/>
              </a:rPr>
              <a:t>Данък върху разходите – 10%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endParaRPr lang="ru-RU" altLang="bg-BG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16688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1631A04-9D32-4B1E-BF63-A7E4B7B33130}" type="slidenum">
              <a:rPr lang="en-US" altLang="bg-BG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bg-BG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7651" name="Rectangle 16"/>
          <p:cNvSpPr>
            <a:spLocks noChangeArrowheads="1"/>
          </p:cNvSpPr>
          <p:nvPr/>
        </p:nvSpPr>
        <p:spPr bwMode="auto">
          <a:xfrm>
            <a:off x="1403350" y="55022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b="1" i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bg-BG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1116013" y="377825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/>
              <a:t/>
            </a:r>
            <a:br>
              <a:rPr lang="bg-BG" altLang="bg-BG" sz="2000"/>
            </a:br>
            <a:endParaRPr lang="en-US" altLang="bg-BG" sz="2800" b="1"/>
          </a:p>
        </p:txBody>
      </p:sp>
      <p:sp>
        <p:nvSpPr>
          <p:cNvPr id="27653" name="Title 4"/>
          <p:cNvSpPr txBox="1">
            <a:spLocks/>
          </p:cNvSpPr>
          <p:nvPr/>
        </p:nvSpPr>
        <p:spPr bwMode="auto">
          <a:xfrm>
            <a:off x="1141413" y="381000"/>
            <a:ext cx="737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89898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 dirty="0">
                <a:solidFill>
                  <a:schemeClr val="accent2"/>
                </a:solidFill>
              </a:rPr>
              <a:t>ПОДДЪРЖАНЕ НА НИСКИ ДАНЪЦИ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336704" cy="446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Currency Symbols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rrency Symbols 16x9">
      <a:majorFont>
        <a:latin typeface="Cambria"/>
        <a:ea typeface="ＭＳ Ｐゴシック"/>
        <a:cs typeface=""/>
      </a:majorFont>
      <a:minorFont>
        <a:latin typeface="Cambr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cy Symbols 16x9 1">
        <a:dk1>
          <a:srgbClr val="303030"/>
        </a:dk1>
        <a:lt1>
          <a:srgbClr val="FFFFFF"/>
        </a:lt1>
        <a:dk2>
          <a:srgbClr val="000000"/>
        </a:dk2>
        <a:lt2>
          <a:srgbClr val="E8DEC9"/>
        </a:lt2>
        <a:accent1>
          <a:srgbClr val="F7C547"/>
        </a:accent1>
        <a:accent2>
          <a:srgbClr val="AB3C33"/>
        </a:accent2>
        <a:accent3>
          <a:srgbClr val="FFFFFF"/>
        </a:accent3>
        <a:accent4>
          <a:srgbClr val="272727"/>
        </a:accent4>
        <a:accent5>
          <a:srgbClr val="FADFB1"/>
        </a:accent5>
        <a:accent6>
          <a:srgbClr val="9B352D"/>
        </a:accent6>
        <a:hlink>
          <a:srgbClr val="506084"/>
        </a:hlink>
        <a:folHlink>
          <a:srgbClr val="8282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rrency Symbols 16x9">
  <a:themeElements>
    <a:clrScheme name="2_Currency Symbols 16x9 1">
      <a:dk1>
        <a:srgbClr val="303030"/>
      </a:dk1>
      <a:lt1>
        <a:srgbClr val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FFFFFF"/>
      </a:accent3>
      <a:accent4>
        <a:srgbClr val="272727"/>
      </a:accent4>
      <a:accent5>
        <a:srgbClr val="FADFB1"/>
      </a:accent5>
      <a:accent6>
        <a:srgbClr val="9B352D"/>
      </a:accent6>
      <a:hlink>
        <a:srgbClr val="506084"/>
      </a:hlink>
      <a:folHlink>
        <a:srgbClr val="828282"/>
      </a:folHlink>
    </a:clrScheme>
    <a:fontScheme name="2_Currency Symbols 16x9">
      <a:majorFont>
        <a:latin typeface="Cambria"/>
        <a:ea typeface="ＭＳ Ｐゴシック"/>
        <a:cs typeface=""/>
      </a:majorFont>
      <a:minorFont>
        <a:latin typeface="Cambr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Currency Symbols 16x9 1">
        <a:dk1>
          <a:srgbClr val="303030"/>
        </a:dk1>
        <a:lt1>
          <a:srgbClr val="FFFFFF"/>
        </a:lt1>
        <a:dk2>
          <a:srgbClr val="000000"/>
        </a:dk2>
        <a:lt2>
          <a:srgbClr val="E8DEC9"/>
        </a:lt2>
        <a:accent1>
          <a:srgbClr val="F7C547"/>
        </a:accent1>
        <a:accent2>
          <a:srgbClr val="AB3C33"/>
        </a:accent2>
        <a:accent3>
          <a:srgbClr val="FFFFFF"/>
        </a:accent3>
        <a:accent4>
          <a:srgbClr val="272727"/>
        </a:accent4>
        <a:accent5>
          <a:srgbClr val="FADFB1"/>
        </a:accent5>
        <a:accent6>
          <a:srgbClr val="9B352D"/>
        </a:accent6>
        <a:hlink>
          <a:srgbClr val="506084"/>
        </a:hlink>
        <a:folHlink>
          <a:srgbClr val="8282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4428</TotalTime>
  <Words>1422</Words>
  <Application>Microsoft Office PowerPoint</Application>
  <PresentationFormat>On-screen Show (4:3)</PresentationFormat>
  <Paragraphs>397</Paragraphs>
  <Slides>35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Currency Symbols 16x9</vt:lpstr>
      <vt:lpstr>2_Currency Symbols 16x9</vt:lpstr>
      <vt:lpstr>2_Custom Design</vt:lpstr>
      <vt:lpstr>1_Custom Design</vt:lpstr>
      <vt:lpstr>Custom Design</vt:lpstr>
      <vt:lpstr>3_Custom Design</vt:lpstr>
      <vt:lpstr>Перспективите пред българската икономика  </vt:lpstr>
      <vt:lpstr>КАКВО ОЗНАЧАВА  “ПРАВИЛНА ПОСОКА” В ОБЛАСТТА НА ИКОНОМИКАТА?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ПОВЕЧЕ КОНКУРЕНЦИЯ ЗАКОН ЗА  ОБЩЕСТВЕНИТЕ ПОРЪЧКИ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растеж на икономиката</dc:title>
  <dc:creator>Анелия Бъклова</dc:creator>
  <cp:lastModifiedBy>Анелия Бъклова</cp:lastModifiedBy>
  <cp:revision>381</cp:revision>
  <cp:lastPrinted>2014-01-20T10:41:47Z</cp:lastPrinted>
  <dcterms:created xsi:type="dcterms:W3CDTF">2013-12-10T10:08:23Z</dcterms:created>
  <dcterms:modified xsi:type="dcterms:W3CDTF">2014-01-21T07:06:07Z</dcterms:modified>
</cp:coreProperties>
</file>