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293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268" r:id="rId25"/>
  </p:sldIdLst>
  <p:sldSz cx="9144000" cy="6858000" type="screen4x3"/>
  <p:notesSz cx="6761163" cy="99425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, мрежа в таблица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ен сти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>
        <p:scale>
          <a:sx n="80" d="100"/>
          <a:sy n="80" d="100"/>
        </p:scale>
        <p:origin x="-11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12E05-4916-4AAB-B422-F878F98C7C75}" type="datetimeFigureOut">
              <a:rPr lang="bg-BG" smtClean="0"/>
              <a:t>12.5.2015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№</a:t>
            </a: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7B5EF-CA76-445F-B6D2-98F81CDCA14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4467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30FAB-6134-4063-A1D1-482E2521E9BE}" type="datetimeFigureOut">
              <a:rPr lang="bg-BG" smtClean="0"/>
              <a:t>12.5.2015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№</a:t>
            </a: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94CFA-0CCE-4425-B7A0-F87430BAC6F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1794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407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126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C203-68A3-4261-AB40-86C89B3F4DE7}" type="datetime1">
              <a:rPr lang="bg-BG" smtClean="0"/>
              <a:t>12.5.2015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01F9-92E3-4192-876A-787790432D78}" type="datetime1">
              <a:rPr lang="bg-BG" smtClean="0"/>
              <a:t>12.5.2015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3064-3FE7-4C34-A7B7-40B28CD930E2}" type="datetime1">
              <a:rPr lang="bg-BG" smtClean="0"/>
              <a:t>12.5.2015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661C-118A-4FA1-B25E-E3D0A64A2654}" type="datetime1">
              <a:rPr lang="bg-BG" smtClean="0"/>
              <a:t>12.5.2015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5BAA-A81D-46C7-A71A-234AABD6154D}" type="datetime1">
              <a:rPr lang="bg-BG" smtClean="0"/>
              <a:t>12.5.2015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C550-7733-44F4-A293-58DA1F04280A}" type="datetime1">
              <a:rPr lang="bg-BG" smtClean="0"/>
              <a:t>12.5.2015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D09C-6326-44FD-A5F4-B5F49DDE890B}" type="datetime1">
              <a:rPr lang="bg-BG" smtClean="0"/>
              <a:t>12.5.2015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047F-2708-4C08-83A7-30D8ADDBF661}" type="datetime1">
              <a:rPr lang="bg-BG" smtClean="0"/>
              <a:t>12.5.2015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0D9D-A372-4F23-AA16-1F463E64B426}" type="datetime1">
              <a:rPr lang="bg-BG" smtClean="0"/>
              <a:t>12.5.2015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F6CC-8585-405D-B62A-B406B97AE4BE}" type="datetime1">
              <a:rPr lang="bg-BG" smtClean="0"/>
              <a:t>12.5.2015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26E-02DD-4FA2-BB8D-868C70C321BB}" type="datetime1">
              <a:rPr lang="bg-BG" smtClean="0"/>
              <a:t>12.5.2015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F7E4B-1C83-4073-981D-0CB5484D3533}" type="datetime1">
              <a:rPr lang="bg-BG" smtClean="0"/>
              <a:t>12.5.2015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C755-4F1E-4373-A195-01CD2238645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608364"/>
          </a:xfrm>
        </p:spPr>
        <p:txBody>
          <a:bodyPr>
            <a:noAutofit/>
          </a:bodyPr>
          <a:lstStyle/>
          <a:p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ЗА ПРОЕКТИ</a:t>
            </a:r>
            <a:b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общинските администрации от област Добрич във връзка с разработването на </a:t>
            </a:r>
            <a:b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Целенасочена инвестиционна програма в подкрепа на развитието на Северозападна България (областите Видин, Монтана и Враца), Родопите, Странджа, погранични, планински и полупланински слабо развити райони</a:t>
            </a:r>
            <a:endParaRPr lang="bg-BG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1239863" y="4725144"/>
            <a:ext cx="57934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2000" dirty="0" smtClean="0"/>
              <a:t>Институция: Областна администрация Добрич</a:t>
            </a:r>
          </a:p>
          <a:p>
            <a:pPr lvl="0"/>
            <a:r>
              <a:rPr lang="bg-BG" sz="2000" dirty="0" smtClean="0"/>
              <a:t>Дирекция: АКРРДС</a:t>
            </a:r>
          </a:p>
          <a:p>
            <a:pPr lvl="0"/>
            <a:r>
              <a:rPr lang="bg-BG" sz="2000" dirty="0" err="1" smtClean="0"/>
              <a:t>Презентиращ</a:t>
            </a:r>
            <a:r>
              <a:rPr lang="bg-BG" sz="2000" dirty="0" smtClean="0"/>
              <a:t>: Левент Назим</a:t>
            </a:r>
            <a:endParaRPr lang="bg-BG" sz="2000" dirty="0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4664"/>
            <a:ext cx="917191" cy="115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ДОБРИЧКА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10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452"/>
              </p:ext>
            </p:extLst>
          </p:nvPr>
        </p:nvGraphicFramePr>
        <p:xfrm>
          <a:off x="395535" y="1600201"/>
          <a:ext cx="8136905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990"/>
                <a:gridCol w="890243"/>
                <a:gridCol w="864096"/>
                <a:gridCol w="648072"/>
                <a:gridCol w="3168352"/>
                <a:gridCol w="1368152"/>
              </a:tblGrid>
              <a:tr h="14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Община/и на територията на която/които ще се изпълнява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Прогнозна стойност (в хил.лв.)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Период на изпълнение (от месец… година… до месец… година)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Очаквано въздействие/ резултати от изпълнението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Възможност за финансиране изпълнението на проекта по оперативна програма (моля, посочете коя)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  <a:tr h="262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„Рехабилитация на път </a:t>
                      </a:r>
                      <a:r>
                        <a:rPr lang="en-US" sz="1100" b="1" dirty="0">
                          <a:effectLst/>
                        </a:rPr>
                        <a:t>DOB</a:t>
                      </a:r>
                      <a:r>
                        <a:rPr lang="ru-RU" sz="1100" b="1" dirty="0">
                          <a:effectLst/>
                        </a:rPr>
                        <a:t>1095/</a:t>
                      </a:r>
                      <a:r>
                        <a:rPr lang="en-US" sz="1100" b="1" dirty="0">
                          <a:effectLst/>
                        </a:rPr>
                        <a:t>II</a:t>
                      </a:r>
                      <a:r>
                        <a:rPr lang="bg-BG" sz="1100" b="1" dirty="0">
                          <a:effectLst/>
                        </a:rPr>
                        <a:t> – 71 Силистра-Карапелит-Добрич/-Смолница-Ловчанци-Полковник Иваново от км. 0+000 до км. 13+500”</a:t>
                      </a:r>
                      <a:endParaRPr lang="bg-BG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Община Добричка, населени места с.Смолница, с.Ловчанци, с.Полковник Иваново.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</a:rPr>
                        <a:t>10</a:t>
                      </a:r>
                      <a:r>
                        <a:rPr lang="bg-BG" sz="1100" baseline="0" dirty="0" smtClean="0">
                          <a:effectLst/>
                        </a:rPr>
                        <a:t> 170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24 месеца</a:t>
                      </a:r>
                      <a:endParaRPr lang="bg-BG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Разглежданият път </a:t>
                      </a:r>
                      <a:r>
                        <a:rPr lang="en-US" sz="1000" dirty="0">
                          <a:effectLst/>
                        </a:rPr>
                        <a:t>DOB</a:t>
                      </a:r>
                      <a:r>
                        <a:rPr lang="ru-RU" sz="1000" dirty="0">
                          <a:effectLst/>
                        </a:rPr>
                        <a:t>1095/</a:t>
                      </a:r>
                      <a:r>
                        <a:rPr lang="en-US" sz="1000" dirty="0">
                          <a:effectLst/>
                        </a:rPr>
                        <a:t>II</a:t>
                      </a:r>
                      <a:r>
                        <a:rPr lang="bg-BG" sz="1000" dirty="0">
                          <a:effectLst/>
                        </a:rPr>
                        <a:t> – 71 Силистра-Карапелит-Добрич/-Смолница-Ловчанци-Полковник Иваново е с дължина 13560 м. Настилката е асфалтова и е положена преди повече от 15 години. Вследствие от дългогодишната експлоатация на пътя и малките по обем ремонтни работи извършвани през годините, общото състояние може да се определи като лошо, най-вече по отношение на състоянието на пътната настилка и отводняването. Целта на проекта е възстановяване и подобряване на транспортно – експлоатационните качества на пътя, възстановяване на пътната настилка и пътното тяло, гарантиране </a:t>
                      </a:r>
                      <a:r>
                        <a:rPr lang="bg-BG" sz="1000" dirty="0" err="1">
                          <a:effectLst/>
                        </a:rPr>
                        <a:t>носимоспособността</a:t>
                      </a:r>
                      <a:r>
                        <a:rPr lang="bg-BG" sz="1000" dirty="0">
                          <a:effectLst/>
                        </a:rPr>
                        <a:t> и </a:t>
                      </a:r>
                      <a:r>
                        <a:rPr lang="bg-BG" sz="1000" dirty="0" err="1">
                          <a:effectLst/>
                        </a:rPr>
                        <a:t>равността</a:t>
                      </a:r>
                      <a:r>
                        <a:rPr lang="bg-BG" sz="1000" dirty="0">
                          <a:effectLst/>
                        </a:rPr>
                        <a:t> на настилката, постигане на технически елементи, отговарящи на нормативите за съответната проектна скорост, ремонт на отводнителни съоръжения с оглед осигуряване условия за безопасност на движението, комфорт на пътуващите и добро отводняване на </a:t>
                      </a:r>
                      <a:r>
                        <a:rPr lang="bg-BG" sz="1000" dirty="0" smtClean="0">
                          <a:effectLst/>
                        </a:rPr>
                        <a:t>пътя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noProof="0" dirty="0" smtClean="0">
                          <a:effectLst/>
                        </a:rPr>
                        <a:t>Община Добричка не е допустима през новия програмен период, съгласно критериите на настоящите отворени оперативни програми </a:t>
                      </a:r>
                      <a:endParaRPr lang="bg-BG" sz="12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2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ДОБРИЧКА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11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920186"/>
              </p:ext>
            </p:extLst>
          </p:nvPr>
        </p:nvGraphicFramePr>
        <p:xfrm>
          <a:off x="395535" y="1600201"/>
          <a:ext cx="8136905" cy="4328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990"/>
                <a:gridCol w="890243"/>
                <a:gridCol w="864096"/>
                <a:gridCol w="648072"/>
                <a:gridCol w="3168352"/>
                <a:gridCol w="1368152"/>
              </a:tblGrid>
              <a:tr h="14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Община/и на територията на която/които ще се изпълнява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Прогнозна стойност (в хил.лв.)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Период на изпълнение (от месец… година… до месец… година)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Очаквано въздействие/ резултати от изпълнението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Възможност за финансиране изпълнението на проекта по оперативна програма (моля, посочете коя)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  <a:tr h="262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„Рехабилитация на Път </a:t>
                      </a:r>
                      <a:r>
                        <a:rPr lang="en-US" sz="1100" b="1" dirty="0">
                          <a:effectLst/>
                        </a:rPr>
                        <a:t>DOB</a:t>
                      </a:r>
                      <a:r>
                        <a:rPr lang="ru-RU" sz="1100" b="1" dirty="0">
                          <a:effectLst/>
                        </a:rPr>
                        <a:t>2100 /</a:t>
                      </a:r>
                      <a:r>
                        <a:rPr lang="bg-BG" sz="1100" b="1" dirty="0">
                          <a:effectLst/>
                        </a:rPr>
                        <a:t>ІІІ-7106 Карапелит-Гешаново-Кочмар/ Карапелит-Медово-Бенковски / </a:t>
                      </a:r>
                      <a:r>
                        <a:rPr lang="en-US" sz="1100" b="1" dirty="0">
                          <a:effectLst/>
                        </a:rPr>
                        <a:t>DOB </a:t>
                      </a:r>
                      <a:r>
                        <a:rPr lang="bg-BG" sz="1100" b="1" dirty="0">
                          <a:effectLst/>
                        </a:rPr>
                        <a:t>1199 Жегларци-Бенковски-Владимирово/ от км. 0+000 до км. 9+500 в община Добричка”</a:t>
                      </a:r>
                      <a:endParaRPr lang="bg-BG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Община Добричка, населени места с.Карапелит, с.Медово и с.Бенковски.</a:t>
                      </a:r>
                      <a:endParaRPr lang="bg-BG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</a:rPr>
                        <a:t>7 002 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24 месеца</a:t>
                      </a:r>
                      <a:endParaRPr lang="bg-BG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Възстановени и подобрени </a:t>
                      </a:r>
                      <a:r>
                        <a:rPr lang="bg-BG" sz="1100" dirty="0" err="1">
                          <a:effectLst/>
                        </a:rPr>
                        <a:t>транпортно-експлоатационните</a:t>
                      </a:r>
                      <a:r>
                        <a:rPr lang="bg-BG" sz="1100" dirty="0">
                          <a:effectLst/>
                        </a:rPr>
                        <a:t> качества и </a:t>
                      </a:r>
                      <a:r>
                        <a:rPr lang="bg-BG" sz="1100" dirty="0" err="1">
                          <a:effectLst/>
                        </a:rPr>
                        <a:t>носимоспособността</a:t>
                      </a:r>
                      <a:r>
                        <a:rPr lang="bg-BG" sz="1100" dirty="0">
                          <a:effectLst/>
                        </a:rPr>
                        <a:t> на настилката и пътното тяло, което ще осигури безопасно движение, комфорт на пътуващите и добро отводняване на пътя: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u="sng" dirty="0">
                          <a:effectLst/>
                        </a:rPr>
                        <a:t>Участък 1</a:t>
                      </a:r>
                      <a:r>
                        <a:rPr lang="bg-BG" sz="1100" dirty="0">
                          <a:effectLst/>
                        </a:rPr>
                        <a:t> – от км. 0+000 до км. 0+410 в границите на регулацията на с.Карапелит;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u="sng" dirty="0">
                          <a:effectLst/>
                        </a:rPr>
                        <a:t>Участък 2</a:t>
                      </a:r>
                      <a:r>
                        <a:rPr lang="bg-BG" sz="1100" dirty="0">
                          <a:effectLst/>
                        </a:rPr>
                        <a:t> – от км. 0+410 до км. 5+200 от края на регулацията на с.Карапелит до началото на регулацията на с.Медово;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u="sng" dirty="0">
                          <a:effectLst/>
                        </a:rPr>
                        <a:t>Участък 3</a:t>
                      </a:r>
                      <a:r>
                        <a:rPr lang="bg-BG" sz="1100" dirty="0">
                          <a:effectLst/>
                        </a:rPr>
                        <a:t> – от км. 5+200 до км. 5+670 в границите на регулацията на с.Медово;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u="sng" dirty="0">
                          <a:effectLst/>
                        </a:rPr>
                        <a:t>Участък 4</a:t>
                      </a:r>
                      <a:r>
                        <a:rPr lang="bg-BG" sz="1100" dirty="0">
                          <a:effectLst/>
                        </a:rPr>
                        <a:t> – от км. 5+670 до км. 9+500 от края на регулацията на с.Медово до началото на регулацията на с.Бенковски.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noProof="0" dirty="0" smtClean="0">
                          <a:effectLst/>
                        </a:rPr>
                        <a:t>Община Добричка не е допустима през новия програмен период, съгласно критериите на настоящите отворени оперативни програми </a:t>
                      </a:r>
                      <a:endParaRPr lang="bg-BG" sz="12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ДОБРИЧКА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12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019526"/>
              </p:ext>
            </p:extLst>
          </p:nvPr>
        </p:nvGraphicFramePr>
        <p:xfrm>
          <a:off x="395535" y="1600201"/>
          <a:ext cx="8136905" cy="42729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990"/>
                <a:gridCol w="890243"/>
                <a:gridCol w="864096"/>
                <a:gridCol w="648072"/>
                <a:gridCol w="3168352"/>
                <a:gridCol w="1368152"/>
              </a:tblGrid>
              <a:tr h="14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Община/и на територията на която/които ще се изпълнява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Прогнозна стойност (в хил.лв.)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Период на изпълнение (от месец… година… до месец… година)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Очаквано въздействие/ резултати от изпълнението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Възможност за финансиране изпълнението на проекта по оперативна програма (моля, посочете коя)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  <a:tr h="262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„Строителство и рехабилитация на водоснабдителни системи и съоръжения на населени места в община Добричка”</a:t>
                      </a:r>
                      <a:endParaRPr lang="bg-BG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Община Добричка, населени места с.Бранище, с.Стожер и с.Карапелит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</a:rPr>
                        <a:t>795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22 месеца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Захранващ водопровод от кула водоем с.Подслон за водоем Карапелит: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Нов водопровод от ПЕВП ф160/10 – 2890 м.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Изградени възли автоматични </a:t>
                      </a:r>
                      <a:r>
                        <a:rPr lang="bg-BG" sz="1100" dirty="0" err="1">
                          <a:effectLst/>
                        </a:rPr>
                        <a:t>въздушници</a:t>
                      </a:r>
                      <a:r>
                        <a:rPr lang="bg-BG" sz="1100" dirty="0">
                          <a:effectLst/>
                        </a:rPr>
                        <a:t> – 1 бр.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Изградени възли оттоци – 1 бр.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Подмяна на вътрешен захранващ водопровод в с. Бранище: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Нов вътрешен захранващ водопровод ПЕВП ф110/10 – 764 м.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Изградени разпределителни възли – 4 бр.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Изградени възли с пожарен кран – 8 бр.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Доизграждане водоем с. Стожер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Изграден водоем за 500 м3 вода.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noProof="0" dirty="0" smtClean="0">
                          <a:effectLst/>
                        </a:rPr>
                        <a:t>Община Добричка не е допустима през новия програмен период, съгласно критериите на настоящите отворени оперативни програми </a:t>
                      </a:r>
                      <a:endParaRPr lang="bg-BG" sz="12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КАВАРНА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13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370518"/>
              </p:ext>
            </p:extLst>
          </p:nvPr>
        </p:nvGraphicFramePr>
        <p:xfrm>
          <a:off x="538745" y="1268760"/>
          <a:ext cx="8229600" cy="48985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4561"/>
                <a:gridCol w="1069024"/>
                <a:gridCol w="912844"/>
                <a:gridCol w="1373844"/>
                <a:gridCol w="1679741"/>
                <a:gridCol w="1209586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Подобряване на градската среда: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Ремонт и реконструкция на градски фонтан и прилежащо пространство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Община Каварна</a:t>
                      </a:r>
                      <a:endParaRPr lang="bg-BG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200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Юни 2015 – юни 2017</a:t>
                      </a:r>
                      <a:endParaRPr lang="bg-BG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Подобрена градска среда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ОПРР, ПРСР</a:t>
                      </a:r>
                      <a:endParaRPr lang="bg-BG" sz="800" b="1">
                        <a:effectLst/>
                        <a:latin typeface="Times New Roman"/>
                      </a:endParaRPr>
                    </a:p>
                  </a:txBody>
                  <a:tcPr marL="37684" marR="37684" marT="0" marB="0" anchor="ctr"/>
                </a:tc>
              </a:tr>
              <a:tr h="108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Изграждане и внедряване на мерки за сигурност и </a:t>
                      </a:r>
                      <a:r>
                        <a:rPr lang="bg-BG" sz="1200" b="1" dirty="0" err="1">
                          <a:effectLst/>
                        </a:rPr>
                        <a:t>видеонаблюдение</a:t>
                      </a:r>
                      <a:r>
                        <a:rPr lang="bg-BG" sz="1200" b="1" dirty="0">
                          <a:effectLst/>
                        </a:rPr>
                        <a:t> на паркови пространства и територии обект на стопанисване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Община Каварна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700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Юни 2015 – юни 2018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marL="118745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Подобрена, и безопасна градска среда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ОПРР, ПРСР</a:t>
                      </a:r>
                      <a:endParaRPr lang="bg-BG" sz="800" b="1">
                        <a:effectLst/>
                        <a:latin typeface="Times New Roman"/>
                      </a:endParaRPr>
                    </a:p>
                  </a:txBody>
                  <a:tcPr marL="37684" marR="37684" marT="0" marB="0" anchor="ctr"/>
                </a:tc>
              </a:tr>
              <a:tr h="108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Обзавеждане и благоустрояване на сгради и дворни пространства на обекти от образователната инфраструктура /ЦДГ, училища/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Община Каварна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2 000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Юли 2016 – Юли 2018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marL="118745" algn="just"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Обновена и модернизирана образователна инфраструктура отговаряща на съвременните потребности на подрастващи</a:t>
                      </a:r>
                      <a:endParaRPr lang="bg-BG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1000" dirty="0">
                          <a:effectLst/>
                        </a:rPr>
                        <a:t>ОПРР, ОП „Наука и образование за интелигентен растеж“, ПРСР</a:t>
                      </a:r>
                      <a:endParaRPr lang="bg-BG" sz="800" b="1" dirty="0">
                        <a:effectLst/>
                        <a:latin typeface="Times New Roman"/>
                      </a:endParaRPr>
                    </a:p>
                  </a:txBody>
                  <a:tcPr marL="37684" marR="376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КАВАРНА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14</a:t>
            </a:fld>
            <a:endParaRPr lang="bg-BG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235465"/>
              </p:ext>
            </p:extLst>
          </p:nvPr>
        </p:nvGraphicFramePr>
        <p:xfrm>
          <a:off x="538745" y="1268760"/>
          <a:ext cx="8229600" cy="38622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4561"/>
                <a:gridCol w="1069024"/>
                <a:gridCol w="912844"/>
                <a:gridCol w="1373844"/>
                <a:gridCol w="1679741"/>
                <a:gridCol w="1209586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Ремонт и реконструкция, подмяна на компрометирани водопроводи и изграждане на нови на територията на общината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Община Каварна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10 000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Юни 2016 – Юни 2020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1874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Подобрена инфраструктура на населените места с цел опазване на здравето на хората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ОПРР, ОПОС, ПРСР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 anchor="ctr"/>
                </a:tc>
              </a:tr>
              <a:tr h="108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Аварийно укрепване , рехабилитация и реконструкция на уличната мрежа, тротоари настилки /обновяване на съпътстващи инфраструктура/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Община Каварна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20 000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Юни 2016 – Юни 2020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1874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Подобрена инфраструктура на населените места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ОПРР, ПРСР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5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КРУШАРИ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15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28859"/>
              </p:ext>
            </p:extLst>
          </p:nvPr>
        </p:nvGraphicFramePr>
        <p:xfrm>
          <a:off x="539552" y="1268761"/>
          <a:ext cx="8228793" cy="49732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3754"/>
                <a:gridCol w="896566"/>
                <a:gridCol w="792088"/>
                <a:gridCol w="1224136"/>
                <a:gridCol w="2122663"/>
                <a:gridCol w="1209586"/>
              </a:tblGrid>
              <a:tr h="1027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</a:rPr>
                        <a:t> </a:t>
                      </a:r>
                      <a:endParaRPr lang="bg-BG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 </a:t>
                      </a:r>
                      <a:endParaRPr lang="bg-BG" sz="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  <a:latin typeface="+mn-lt"/>
                        </a:rPr>
                        <a:t>лв</a:t>
                      </a:r>
                      <a:r>
                        <a:rPr lang="bg-BG" sz="1000" b="1" dirty="0">
                          <a:effectLst/>
                          <a:latin typeface="+mn-lt"/>
                        </a:rPr>
                        <a:t>)</a:t>
                      </a:r>
                      <a:endParaRPr lang="bg-BG" sz="8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 </a:t>
                      </a:r>
                      <a:endParaRPr lang="bg-BG" sz="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 </a:t>
                      </a:r>
                      <a:endParaRPr lang="bg-BG" sz="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+mn-lt"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14538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  <a:ea typeface="Times New Roman"/>
                        </a:rPr>
                        <a:t>Реконструкция, ремонт, внедряване на мерки за енергийна ефективност и осигуряване на достъпна среда в сградата на читалището в с.Лозенец, община Крушари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Община Крушари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+mn-lt"/>
                          <a:ea typeface="Times New Roman"/>
                        </a:rPr>
                        <a:t>600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01.</a:t>
                      </a:r>
                      <a:r>
                        <a:rPr lang="bg-BG" sz="1100" dirty="0" err="1">
                          <a:effectLst/>
                          <a:latin typeface="+mn-lt"/>
                          <a:ea typeface="Times New Roman"/>
                        </a:rPr>
                        <a:t>01</a:t>
                      </a: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.2016г. – 31.12.2016г.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Подобрена материално-техническа база на читалище в с. Лозенец; Осигурени условия за нормална дейност на самодейните състави, </a:t>
                      </a:r>
                      <a:r>
                        <a:rPr lang="bg-BG" sz="1100" dirty="0" err="1">
                          <a:effectLst/>
                          <a:latin typeface="+mn-lt"/>
                          <a:ea typeface="Times New Roman"/>
                        </a:rPr>
                        <a:t>състави</a:t>
                      </a: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, кръжоци към читалището; абонати на библиотеката; Осигурена достъпна среда на лица с увреждания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100" b="0">
                          <a:effectLst/>
                          <a:latin typeface="+mn-lt"/>
                        </a:rPr>
                        <a:t>ПРСР</a:t>
                      </a:r>
                      <a:endParaRPr lang="bg-BG" sz="1000" b="1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</a:tr>
              <a:tr h="14538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  <a:ea typeface="Times New Roman"/>
                        </a:rPr>
                        <a:t>Ремонт на сграда на читалище фаза :технически проект по части Архитектурна, Конструктивна, </a:t>
                      </a:r>
                      <a:r>
                        <a:rPr lang="bg-BG" sz="1200" b="1" dirty="0" err="1">
                          <a:effectLst/>
                          <a:latin typeface="+mn-lt"/>
                          <a:ea typeface="Times New Roman"/>
                        </a:rPr>
                        <a:t>ВиК</a:t>
                      </a:r>
                      <a:r>
                        <a:rPr lang="bg-BG" sz="1200" b="1" dirty="0">
                          <a:effectLst/>
                          <a:latin typeface="+mn-lt"/>
                          <a:ea typeface="Times New Roman"/>
                        </a:rPr>
                        <a:t> инсталации, Енергийна ефективност, ПБЗ, Пожарна безопасност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Община Крушари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350 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01.</a:t>
                      </a:r>
                      <a:r>
                        <a:rPr lang="bg-BG" sz="1100" dirty="0" err="1">
                          <a:effectLst/>
                          <a:latin typeface="+mn-lt"/>
                          <a:ea typeface="Times New Roman"/>
                        </a:rPr>
                        <a:t>01</a:t>
                      </a: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.2016г. – 31.12.2016г.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Подобрена материално-техническа база на читалище в с. Лозенец; Осигурени условия за нормална дейност на самодейните състави, </a:t>
                      </a:r>
                      <a:r>
                        <a:rPr lang="bg-BG" sz="1100" dirty="0" err="1">
                          <a:effectLst/>
                          <a:latin typeface="+mn-lt"/>
                          <a:ea typeface="Times New Roman"/>
                        </a:rPr>
                        <a:t>състави</a:t>
                      </a:r>
                      <a:r>
                        <a:rPr lang="bg-BG" sz="1100" dirty="0">
                          <a:effectLst/>
                          <a:latin typeface="+mn-lt"/>
                          <a:ea typeface="Times New Roman"/>
                        </a:rPr>
                        <a:t>, кръжоци към читалището; абонати на библиотеката; Осигурена достъпна среда на лица с увреждания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100" b="0" dirty="0">
                          <a:effectLst/>
                          <a:latin typeface="+mn-lt"/>
                        </a:rPr>
                        <a:t>ПРСР</a:t>
                      </a:r>
                      <a:endParaRPr lang="bg-BG" sz="1000" b="1" dirty="0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</a:tr>
              <a:tr h="888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b="1" noProof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Изграждане на система за соларно улично осветление в девет населени места в община Крушари</a:t>
                      </a:r>
                      <a:endParaRPr lang="bg-BG" sz="1200" b="1" noProof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Община Крушари</a:t>
                      </a:r>
                      <a:endParaRPr lang="bg-BG" sz="11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1 904,35</a:t>
                      </a:r>
                      <a:endParaRPr lang="bg-BG" sz="11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01.</a:t>
                      </a:r>
                      <a:r>
                        <a:rPr lang="bg-BG" sz="1100" dirty="0" err="1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01</a:t>
                      </a:r>
                      <a:r>
                        <a:rPr lang="bg-BG" sz="110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.2016г. – 31.12.2016г.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 noProof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Повишаване на енергийната ефективност в девет населени места в община Крушари.</a:t>
                      </a:r>
                      <a:endParaRPr lang="bg-BG" sz="1100" noProof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bg-BG" sz="1000" b="1" dirty="0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2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ТЕРВЕЛ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16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988825"/>
              </p:ext>
            </p:extLst>
          </p:nvPr>
        </p:nvGraphicFramePr>
        <p:xfrm>
          <a:off x="538745" y="1268760"/>
          <a:ext cx="8229600" cy="47918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4561"/>
                <a:gridCol w="1069024"/>
                <a:gridCol w="912844"/>
                <a:gridCol w="930922"/>
                <a:gridCol w="2122663"/>
                <a:gridCol w="1209586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Стратегия за местно развитие на МИГ Тервел-Крушари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Тервел и Крушари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3 600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1.05.2016 – 15.09.2020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1)Създадени / разширени 4 бр. малки предприятия за неземеделски дейности;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2)модернизирани  6 предприятия за земеделски дейности;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3)подобрена материална база за 3 бр. социални услуги;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4)благоустроени 3 участъка от тротоари;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5)Създадени общо  6 постоянни и две сезонни работни места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Програма за развитие на селските райони</a:t>
                      </a:r>
                    </a:p>
                  </a:txBody>
                  <a:tcPr marL="68580" marR="68580" marT="0" marB="0"/>
                </a:tc>
              </a:tr>
              <a:tr h="108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Интегриран проект за транспортна достъпност  в населени места в Община 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1.06.2016-31.12.2017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1)Рехабилитирана пътна настилка на 6 км. от общинска пътна мрежа и  7 км. улична мрежа в 3 населени места;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2)Осигуряване на инфраструктура за широколентов интернет в сервитута на 6 км. общински път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Програма за развитие на селските райони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ТЕРВЕЛ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17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300741"/>
              </p:ext>
            </p:extLst>
          </p:nvPr>
        </p:nvGraphicFramePr>
        <p:xfrm>
          <a:off x="565676" y="1988840"/>
          <a:ext cx="8229600" cy="34087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4561"/>
                <a:gridCol w="1069024"/>
                <a:gridCol w="912844"/>
                <a:gridCol w="930922"/>
                <a:gridCol w="2122663"/>
                <a:gridCol w="1209586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Обновяване на детски градини в две села на Община 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1.08.2016-31.12.2017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1)Обновени сгради на детски градини в две села на Община Тервел с общ брой живущи в тях 3500 души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Програма за развитие на селските райони </a:t>
                      </a:r>
                    </a:p>
                  </a:txBody>
                  <a:tcPr marL="68580" marR="68580" marT="0" marB="0"/>
                </a:tc>
              </a:tr>
              <a:tr h="108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Спортни бази в средищните училища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1 500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1.09.2016-31.12.2018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1)възстановяване на физкултурни салони в две средищни училища – в селата Коларци и Нова Камена;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2)Изграждане и оборудване на многофункционална спортна площадка в СОУ „Йордан Йовков” в гр.Тервел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 „Наука за интелигентен растеж”/Програма за развитие на селските райони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7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ТЕРВЕЛ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18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88942"/>
              </p:ext>
            </p:extLst>
          </p:nvPr>
        </p:nvGraphicFramePr>
        <p:xfrm>
          <a:off x="565676" y="1988840"/>
          <a:ext cx="8229600" cy="32496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4561"/>
                <a:gridCol w="1069024"/>
                <a:gridCol w="912844"/>
                <a:gridCol w="930922"/>
                <a:gridCol w="2122663"/>
                <a:gridCol w="1209586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Бившата болница – база за съвременни услуги за населението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1.10.2016-1.10.2017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Обновяване на самостоятелна секция от сградата на бившата болница и парково пространство към нея за превръщането й в дом за стари хора ( частна инициатива)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се предвижда , обмисля се вариант  за ПЧП</a:t>
                      </a:r>
                    </a:p>
                  </a:txBody>
                  <a:tcPr marL="68580" marR="68580" marT="0" marB="0"/>
                </a:tc>
              </a:tr>
              <a:tr h="108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Закриване и рекултивиране на нерегламентирани сметища в Община 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Тервел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1.12.2016-1.12.2018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1)Закриване на 44 бр. нерегламентирани сметища и рекултивиране на терените им;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2)Предлагане на рекултивираните терени за земеделски дейности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ОПОС , ПУДООС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0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19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791068"/>
              </p:ext>
            </p:extLst>
          </p:nvPr>
        </p:nvGraphicFramePr>
        <p:xfrm>
          <a:off x="565676" y="1988840"/>
          <a:ext cx="8229600" cy="40451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58052"/>
                <a:gridCol w="1008112"/>
                <a:gridCol w="720080"/>
                <a:gridCol w="936104"/>
                <a:gridCol w="2880320"/>
                <a:gridCol w="1126932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1.“Изграждане на балнеосанаториум за използване на лечебната кал от Шабленската </a:t>
                      </a:r>
                      <a:r>
                        <a:rPr lang="bg-BG" sz="1200" b="1" dirty="0" err="1">
                          <a:effectLst/>
                          <a:latin typeface="+mj-lt"/>
                          <a:ea typeface="Times New Roman"/>
                        </a:rPr>
                        <a:t>тузла</a:t>
                      </a: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“</a:t>
                      </a:r>
                      <a:endParaRPr lang="bg-BG" sz="1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Община Шабла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2000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2014-2020 г.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Разпознаване на община Шабла като уникален здравен център;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Мобилизиране на местните ресурси и насърчаване използването на природните дадености на общината за развитие на икономическия потенциал;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Обучение и квалификация в областта на балнеологията и </a:t>
                      </a:r>
                      <a:r>
                        <a:rPr lang="bg-BG" sz="1200" dirty="0" err="1">
                          <a:effectLst/>
                          <a:latin typeface="+mj-lt"/>
                          <a:ea typeface="Times New Roman"/>
                        </a:rPr>
                        <a:t>рекреацията</a:t>
                      </a: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;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Овладяване на високия процент на безработицата (18%) чрез откриване на работни места както за специалисти, така и за по-ниско квалифицирани кадри;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Предоставяне на медицински услуги в зависимост от типа заболяване и назначеното лечение; и др.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ПЧП и частни инвестиции.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6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0"/>
            <a:ext cx="7799166" cy="1368152"/>
          </a:xfrm>
        </p:spPr>
        <p:txBody>
          <a:bodyPr>
            <a:normAutofit/>
          </a:bodyPr>
          <a:lstStyle/>
          <a:p>
            <a:pPr algn="l"/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Предложение от</a:t>
            </a:r>
            <a:b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БАЛЧИК</a:t>
            </a:r>
            <a:endParaRPr lang="bg-BG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57531"/>
              </p:ext>
            </p:extLst>
          </p:nvPr>
        </p:nvGraphicFramePr>
        <p:xfrm>
          <a:off x="683568" y="1871186"/>
          <a:ext cx="7920880" cy="3779267"/>
        </p:xfrm>
        <a:graphic>
          <a:graphicData uri="http://schemas.openxmlformats.org/drawingml/2006/table">
            <a:tbl>
              <a:tblPr/>
              <a:tblGrid>
                <a:gridCol w="1470873"/>
                <a:gridCol w="1206339"/>
                <a:gridCol w="1038215"/>
                <a:gridCol w="1489198"/>
                <a:gridCol w="1398365"/>
                <a:gridCol w="1317890"/>
              </a:tblGrid>
              <a:tr h="1859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Наименование на проекта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Община/и, на територията на която/които ще се изпълнява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Прогнозна стойност (в хил. </a:t>
                      </a:r>
                      <a:r>
                        <a:rPr lang="bg-BG" sz="1400" b="1" dirty="0" err="1">
                          <a:effectLst/>
                          <a:latin typeface="+mj-lt"/>
                          <a:ea typeface="Times New Roman"/>
                        </a:rPr>
                        <a:t>лв</a:t>
                      </a: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)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Период на изпълнение(от месец…година.. до месец.. година…)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Очаквано въздействие /резултати от изпълнението на проекта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bg-BG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+mj-lt"/>
                          <a:ea typeface="Times New Roman"/>
                        </a:rPr>
                        <a:t>“Популяризиране на културно, историческо и природно наследство”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j-lt"/>
                          <a:ea typeface="Times New Roman"/>
                        </a:rPr>
                        <a:t>Общини в областите Видин, Монтана и Враца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j-lt"/>
                          <a:ea typeface="Times New Roman"/>
                        </a:rPr>
                        <a:t> 5 000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j-lt"/>
                          <a:ea typeface="Times New Roman"/>
                        </a:rPr>
                        <a:t>24 месеца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j-lt"/>
                          <a:ea typeface="Times New Roman"/>
                        </a:rPr>
                        <a:t>Приходи от туристически посещения, назначени служители, облагородяване на туристически обекти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1400" b="0" dirty="0">
                          <a:effectLst/>
                          <a:latin typeface="+mj-lt"/>
                        </a:rPr>
                        <a:t>Оперативна програма “Региони в растеж”; Програма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INTERRG V</a:t>
                      </a:r>
                      <a:r>
                        <a:rPr lang="ru-RU" sz="1400" b="0" dirty="0">
                          <a:effectLst/>
                          <a:latin typeface="+mj-lt"/>
                        </a:rPr>
                        <a:t>-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A </a:t>
                      </a:r>
                      <a:r>
                        <a:rPr lang="bg-BG" sz="1400" b="0" dirty="0">
                          <a:effectLst/>
                          <a:latin typeface="+mj-lt"/>
                        </a:rPr>
                        <a:t>РУМЪНИЯ - БЪЛГАРИЯ</a:t>
                      </a:r>
                      <a:endParaRPr lang="bg-BG" sz="1400" b="1" dirty="0">
                        <a:effectLst/>
                        <a:latin typeface="+mj-lt"/>
                      </a:endParaRPr>
                    </a:p>
                    <a:p>
                      <a:r>
                        <a:rPr lang="bg-BG" sz="1400" b="0" dirty="0">
                          <a:effectLst/>
                          <a:latin typeface="+mj-lt"/>
                        </a:rPr>
                        <a:t> </a:t>
                      </a:r>
                      <a:endParaRPr lang="bg-BG" sz="1400" b="1" dirty="0">
                        <a:effectLst/>
                        <a:latin typeface="+mj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Картина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5" name="Текстово поле 4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12.05.2015 г.   Областен съвет за развитие на област Добрич</a:t>
            </a:r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9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20</a:t>
            </a:fld>
            <a:endParaRPr lang="bg-BG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840421"/>
              </p:ext>
            </p:extLst>
          </p:nvPr>
        </p:nvGraphicFramePr>
        <p:xfrm>
          <a:off x="565676" y="1988840"/>
          <a:ext cx="8398813" cy="40451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90088"/>
                <a:gridCol w="955352"/>
                <a:gridCol w="661397"/>
                <a:gridCol w="955352"/>
                <a:gridCol w="3156503"/>
                <a:gridCol w="1080121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2. Въвеждане на </a:t>
                      </a:r>
                      <a:r>
                        <a:rPr lang="bg-BG" sz="1200" b="1" dirty="0" err="1">
                          <a:effectLst/>
                          <a:latin typeface="+mj-lt"/>
                          <a:ea typeface="Times New Roman"/>
                        </a:rPr>
                        <a:t>компостиращи</a:t>
                      </a: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 инсталации за </a:t>
                      </a:r>
                      <a:r>
                        <a:rPr lang="bg-BG" sz="1200" b="1" dirty="0" err="1">
                          <a:effectLst/>
                          <a:latin typeface="+mj-lt"/>
                          <a:ea typeface="Times New Roman"/>
                        </a:rPr>
                        <a:t>биоразградими</a:t>
                      </a: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 отпадъци и за зелени отпадъци</a:t>
                      </a:r>
                      <a:endParaRPr lang="bg-BG" sz="1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Община Шабла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1000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2017-2020 г.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Намаляване на количествата депонирани </a:t>
                      </a:r>
                      <a:r>
                        <a:rPr lang="bg-BG" sz="1200" dirty="0" err="1">
                          <a:effectLst/>
                          <a:latin typeface="+mj-lt"/>
                          <a:ea typeface="Times New Roman"/>
                        </a:rPr>
                        <a:t>Биоразградими</a:t>
                      </a: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 битови отпадъци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Подобряване на цялостното управление на отпадъците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Намаляване образуването и освобождаването в атмосферата на парникови газове от депата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ОПОС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3.Изграждане на предприятие за преработка и консервация на пресни зеленчуци чрез Публично- частно партньорство</a:t>
                      </a:r>
                      <a:endParaRPr lang="bg-BG" sz="1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Община Шабла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5000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2016-2018 г.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Мобилизиране на местните ресурси и насърчаване използването на природните дадености на общината за развитие на икономическия потенциал;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Обучение и квалификация в областта на </a:t>
                      </a:r>
                      <a:r>
                        <a:rPr lang="bg-BG" sz="1200" dirty="0" err="1">
                          <a:effectLst/>
                          <a:latin typeface="+mj-lt"/>
                          <a:ea typeface="Times New Roman"/>
                        </a:rPr>
                        <a:t>зеленчуко-производството</a:t>
                      </a: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;</a:t>
                      </a:r>
                      <a:endParaRPr lang="bg-BG" sz="1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j-lt"/>
                          <a:ea typeface="Times New Roman"/>
                        </a:rPr>
                        <a:t>Овладяване на високия процент на безработицата чрез откриване на работни места както за специалисти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, така и за по-ниско квалифицирани кадри</a:t>
                      </a:r>
                      <a:endParaRPr lang="bg-BG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ПЧП/частни инвестиции; 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ПРСР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4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21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411623"/>
              </p:ext>
            </p:extLst>
          </p:nvPr>
        </p:nvGraphicFramePr>
        <p:xfrm>
          <a:off x="565676" y="1988840"/>
          <a:ext cx="8229600" cy="33136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58052"/>
                <a:gridCol w="1008112"/>
                <a:gridCol w="720080"/>
                <a:gridCol w="936104"/>
                <a:gridCol w="2880320"/>
                <a:gridCol w="1126932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изпълнение(от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4.Насърчаване на социалната икономика и социалните предприятия, включително осигуряване на адаптирани работни места за нуждите на хора с увреждания</a:t>
                      </a:r>
                      <a:endParaRPr lang="bg-BG" sz="1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Община Шабла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150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2014-2020 г.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Постигането на резултати, свързани с благоденствието на социалните групи в неравностойно положение;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Да промотира социалното предприемачество като дейност в полза на обществото;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Подобряване на жизненото равнище;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Осигуряване на заетост;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Предоставяне на услуги или други форми на пряка подкрепа, чиито краен резултат е ефективно социално включване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ОПРЧР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3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22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28818"/>
              </p:ext>
            </p:extLst>
          </p:nvPr>
        </p:nvGraphicFramePr>
        <p:xfrm>
          <a:off x="565676" y="1556792"/>
          <a:ext cx="8229600" cy="44108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58052"/>
                <a:gridCol w="1008112"/>
                <a:gridCol w="648072"/>
                <a:gridCol w="864096"/>
                <a:gridCol w="3096344"/>
                <a:gridCol w="1054924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</a:t>
                      </a:r>
                      <a:r>
                        <a:rPr lang="bg-BG" sz="1000" b="1" dirty="0" smtClean="0">
                          <a:effectLst/>
                        </a:rPr>
                        <a:t>изпълнение (</a:t>
                      </a:r>
                      <a:r>
                        <a:rPr lang="bg-BG" sz="1000" b="1" dirty="0">
                          <a:effectLst/>
                        </a:rPr>
                        <a:t>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n-lt"/>
                          <a:ea typeface="Times New Roman"/>
                        </a:rPr>
                        <a:t>5.Подобряване на образователната инфраструктура – сграден фонд на училища и детски градини</a:t>
                      </a:r>
                      <a:endParaRPr lang="bg-BG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Община Шабла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1000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2014-2020 г.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Подобрена образователна инфраструктура;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Осъвременяване на условията за обучение чрез постигане на екологична среда с намаление на количества на вредни емисии, шумове и газове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Подобряване качеството на жизнената и работна среда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Подобряване нивото на образователния процес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Осигуряване на равен достъп до образование за групите в неравностойно положение</a:t>
                      </a:r>
                      <a:endParaRPr lang="bg-BG" sz="10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 dirty="0">
                          <a:effectLst/>
                          <a:latin typeface="+mn-lt"/>
                          <a:ea typeface="Times New Roman"/>
                        </a:rPr>
                        <a:t>Оптимизиране управлението на образователната инфраструктура, създавайки условия както за висока степен на рентабилност така и за 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прилагането на модерни и ефективни</a:t>
                      </a:r>
                      <a:r>
                        <a:rPr lang="bg-BG" sz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образователни методи</a:t>
                      </a:r>
                      <a:endParaRPr lang="bg-BG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n-lt"/>
                        </a:rPr>
                        <a:t>ПРСР</a:t>
                      </a:r>
                      <a:endParaRPr lang="bg-BG" sz="1000" b="1" dirty="0">
                        <a:effectLst/>
                        <a:latin typeface="+mn-lt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23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621184"/>
              </p:ext>
            </p:extLst>
          </p:nvPr>
        </p:nvGraphicFramePr>
        <p:xfrm>
          <a:off x="538745" y="1484784"/>
          <a:ext cx="8229600" cy="45937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58052"/>
                <a:gridCol w="1008112"/>
                <a:gridCol w="648072"/>
                <a:gridCol w="864096"/>
                <a:gridCol w="3096344"/>
                <a:gridCol w="1054924"/>
              </a:tblGrid>
              <a:tr h="93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 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Община/и, на територията на която/които ще се изпълнява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Прогнозна стойност (в хил. </a:t>
                      </a:r>
                      <a:r>
                        <a:rPr lang="bg-BG" sz="1000" b="1" dirty="0" err="1">
                          <a:effectLst/>
                        </a:rPr>
                        <a:t>лв</a:t>
                      </a:r>
                      <a:r>
                        <a:rPr lang="bg-BG" sz="1000" b="1" dirty="0">
                          <a:effectLst/>
                        </a:rPr>
                        <a:t>)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Период на </a:t>
                      </a:r>
                      <a:r>
                        <a:rPr lang="bg-BG" sz="1000" b="1" dirty="0" smtClean="0">
                          <a:effectLst/>
                        </a:rPr>
                        <a:t>изпълнение (</a:t>
                      </a:r>
                      <a:r>
                        <a:rPr lang="bg-BG" sz="1000" b="1" dirty="0">
                          <a:effectLst/>
                        </a:rPr>
                        <a:t>от месец…година.. до месец.. година…)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Очаквано въздействие /резултати от изпълнението на проекта</a:t>
                      </a:r>
                      <a:endParaRPr lang="bg-BG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 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</a:rPr>
                        <a:t>Възможност за финансиране  изпълнението на проекта по оперативна програма</a:t>
                      </a:r>
                      <a:endParaRPr lang="bg-BG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84" marR="37684" marT="0" marB="0" anchor="ctr"/>
                </a:tc>
              </a:tr>
              <a:tr h="930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6. Създаване на условия за </a:t>
                      </a:r>
                      <a:r>
                        <a:rPr lang="bg-BG" sz="1200" b="1" dirty="0" smtClean="0">
                          <a:effectLst/>
                          <a:latin typeface="+mj-lt"/>
                          <a:ea typeface="Times New Roman"/>
                        </a:rPr>
                        <a:t>пълноценно </a:t>
                      </a:r>
                      <a:r>
                        <a:rPr lang="bg-BG" sz="1200" b="1" dirty="0">
                          <a:effectLst/>
                          <a:latin typeface="+mj-lt"/>
                          <a:ea typeface="Times New Roman"/>
                        </a:rPr>
                        <a:t>използване на свободното време и превенция на рисковото поведение сред децата и младите хора</a:t>
                      </a:r>
                      <a:endParaRPr lang="bg-BG" sz="1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Община Шабла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80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2014-2020 г.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Внедрени европейски модели за работа с младите хора, при разработването на програмите за младежки дейности;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Развити доброволчески дейности и младежки организации;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Участие на младите хора в местното самоуправление за решаване на младежките проблеми;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Повишена информираност на младите хора относно възможностите за ползотворно използване на свободното им време;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Укрепване и развитие на капацитета и популяризиране на Европейските и други международни младежки програми.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g-BG" sz="1200">
                          <a:effectLst/>
                          <a:latin typeface="+mj-lt"/>
                          <a:ea typeface="Times New Roman"/>
                        </a:rPr>
                        <a:t>Повишаване активността и участието на младите хора в национални и международни младежки и образователни програми</a:t>
                      </a:r>
                      <a:endParaRPr lang="bg-BG" sz="10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effectLst/>
                          <a:latin typeface="+mj-lt"/>
                        </a:rPr>
                        <a:t>ОПРЧР/МОН</a:t>
                      </a:r>
                      <a:endParaRPr lang="bg-BG" sz="1000" b="1" dirty="0">
                        <a:effectLst/>
                        <a:latin typeface="+mj-lt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pPr marL="0" indent="0" algn="ctr">
              <a:buNone/>
            </a:pPr>
            <a:r>
              <a:rPr lang="bg-BG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 ЗА ВНИМАНИЕТО!</a:t>
            </a:r>
            <a:endParaRPr lang="bg-BG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24</a:t>
            </a:fld>
            <a:endParaRPr lang="bg-BG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12.05.2015 г. 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71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922494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ГЕНЕРАЛ ТОШЕВО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bg-B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887460"/>
              </p:ext>
            </p:extLst>
          </p:nvPr>
        </p:nvGraphicFramePr>
        <p:xfrm>
          <a:off x="538745" y="1078339"/>
          <a:ext cx="8425743" cy="5257345"/>
        </p:xfrm>
        <a:graphic>
          <a:graphicData uri="http://schemas.openxmlformats.org/drawingml/2006/table">
            <a:tbl>
              <a:tblPr firstRow="1" firstCol="1" bandRow="1"/>
              <a:tblGrid>
                <a:gridCol w="1638477"/>
                <a:gridCol w="1170104"/>
                <a:gridCol w="666509"/>
                <a:gridCol w="1050122"/>
                <a:gridCol w="2340209"/>
                <a:gridCol w="1560322"/>
              </a:tblGrid>
              <a:tr h="1343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на проекта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Община/и на територията на която/които ще се изпълнява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Прогнозна стойност </a:t>
                      </a: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хил.лв.</a:t>
                      </a: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 на изпълнение  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от месец…. година… до месец … година….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Очаквано въздействие/ резултати от изпълнението на проекта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Възможности за финансиране изпълнението на проекта по оперативните програми 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моля, посочете коя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Изграждане на сондаж и оранжериен комплекс за посадъчен материал 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 Тошево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 юли 2015 до юни 2016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Осигуряване на зелена градска среда; намаление на разходите на общината за посадъчен материал и възможност  за осигуряване на постоянна заетост за хора, работещи в сферата на озеленяването и цветарството.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Създаване на дом за възрастни хора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 Тошево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839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 декември2016 до ноември 2018 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Повишаване на социалната отговорност, чрез разнообразяване на качеството на предоставяните услуги. Възможност за осигуряване на заетост по отношение на ангажирания в дома персонал – медицински лица, санитари, готвачи и др.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ОПРР/ ТГС Румъния - България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Изграждане на Младежки информационен център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 Тошево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 юли 2015 до декември 2016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Повишаване на социалната отговорност, чрез разнообразяване на предоставяните услуги, спомагащи за социалната интеграция на уязвимите групи. Изграждането на Младежки център е предпоставка за по-добро развитие на младите хора, тяхната интеграция и адаптация; предотвратяване на социални проблеми; намаляване на отпадналите от образователната система; оказване на подкрепа в процеса на реализация на трудовия пазар; обезпечаване на младите хора с необходимата им информация.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ОПНОИР</a:t>
                      </a: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20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ГЕНЕРАЛ ТОШЕВО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293772"/>
              </p:ext>
            </p:extLst>
          </p:nvPr>
        </p:nvGraphicFramePr>
        <p:xfrm>
          <a:off x="538745" y="1078339"/>
          <a:ext cx="8353735" cy="5279800"/>
        </p:xfrm>
        <a:graphic>
          <a:graphicData uri="http://schemas.openxmlformats.org/drawingml/2006/table">
            <a:tbl>
              <a:tblPr firstRow="1" firstCol="1" bandRow="1"/>
              <a:tblGrid>
                <a:gridCol w="1624474"/>
                <a:gridCol w="1160104"/>
                <a:gridCol w="660813"/>
                <a:gridCol w="1041147"/>
                <a:gridCol w="2320209"/>
                <a:gridCol w="1546988"/>
              </a:tblGrid>
              <a:tr h="1321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на проекта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Община/и на територията на която/които ще се изпълнява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Прогнозна стойност </a:t>
                      </a: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хил.лв.</a:t>
                      </a: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 на изпълнение  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от месец…. година… до месец … година….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Очаквано въздействие/ резултати от изпълнението на проекта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Възможности за финансиране изпълнението на проекта по оперативните програми 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моля, посочете коя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45" marR="56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3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Създаване на бизнес инкубатор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 Тошево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Възможност за стимулиране на заетост, чрез указване на подкрепа при разработването, стартирането и развитието на бизнес.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3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Създаване на селскостопанско тържище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 Тошево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Създаване на възможност и условия за директен контакт между производител и крайния потребител. Стимулиране на местното производство.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Реконструкция и модернизация на сграда на „Обществена трапезария и социална кухня“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 Тошево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 януари 2016 до декември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Повишаване на социалната отговорност и качеството на предлаганите услуги.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</a:t>
            </a:r>
            <a:r>
              <a:rPr lang="bg-BG" dirty="0" smtClean="0">
                <a:solidFill>
                  <a:schemeClr val="bg1"/>
                </a:solidFill>
              </a:rPr>
              <a:t>. 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14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ГРАД ДОБРИЧ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5</a:t>
            </a:fld>
            <a:endParaRPr lang="bg-BG"/>
          </a:p>
        </p:txBody>
      </p:sp>
      <p:graphicFrame>
        <p:nvGraphicFramePr>
          <p:cNvPr id="9" name="Контейнер за съдържани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997596"/>
              </p:ext>
            </p:extLst>
          </p:nvPr>
        </p:nvGraphicFramePr>
        <p:xfrm>
          <a:off x="395536" y="1124744"/>
          <a:ext cx="8352929" cy="4627766"/>
        </p:xfrm>
        <a:graphic>
          <a:graphicData uri="http://schemas.openxmlformats.org/drawingml/2006/table">
            <a:tbl>
              <a:tblPr/>
              <a:tblGrid>
                <a:gridCol w="2952328"/>
                <a:gridCol w="1008112"/>
                <a:gridCol w="1008112"/>
                <a:gridCol w="1080120"/>
                <a:gridCol w="1224136"/>
                <a:gridCol w="1080121"/>
              </a:tblGrid>
              <a:tr h="173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Наименование на проекта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Община/и, на територията на която/които ще се изпълнява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Прогнозна стойност (в хил. </a:t>
                      </a:r>
                      <a:r>
                        <a:rPr lang="bg-BG" sz="1200" b="1" dirty="0" err="1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лв</a:t>
                      </a: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Период на изпълнение (от месец…година.. до месец.. година…)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Очаквано въздействие /резултати от изпълнението на проекта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Възможност за финансиране  изпълнението на проекта по оперативна програма (моля посочете коя)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bg-BG" sz="1100" b="1" dirty="0" smtClean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Реконструкция </a:t>
                      </a:r>
                      <a:r>
                        <a:rPr lang="bg-BG" sz="11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на всички елементи на градската среда в трите зони за въздействие – 45 километрова улична мрежа, зони за обществен отдих, зони за паркиране, тротоари, </a:t>
                      </a:r>
                      <a:r>
                        <a:rPr lang="bg-BG" sz="1100" b="1" dirty="0" err="1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велоалеи</a:t>
                      </a:r>
                      <a:r>
                        <a:rPr lang="bg-BG" sz="11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, улично осветление, обновяване и озеленяване на междублокови пространства, детски и спортни площадки</a:t>
                      </a:r>
                      <a:endParaRPr lang="bg-BG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Община град Добрич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48000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Юни 2016 – юни 2018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Изцяло подобрена и модернизирана градска среда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100" b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ОПРР</a:t>
                      </a:r>
                      <a:endParaRPr lang="bg-BG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Основен ремонт и внедряване на мерки за енергийна ефективност, обзавеждане и благоустрояване на дворни пространства на обекти от образователната инфраструктура</a:t>
                      </a:r>
                      <a:endParaRPr lang="bg-BG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Община град Добрич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9000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Юни 2016 – юни 2019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Обновена и модернизирана образователна инфраструктура отговаряща на съвременните потребности</a:t>
                      </a:r>
                      <a:endParaRPr lang="bg-BG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100" b="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ОПРР</a:t>
                      </a:r>
                      <a:endParaRPr lang="bg-BG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ГРАД ДОБРИЧ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6</a:t>
            </a:fld>
            <a:endParaRPr lang="bg-BG"/>
          </a:p>
        </p:txBody>
      </p:sp>
      <p:graphicFrame>
        <p:nvGraphicFramePr>
          <p:cNvPr id="9" name="Контейнер за съдържани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335234"/>
              </p:ext>
            </p:extLst>
          </p:nvPr>
        </p:nvGraphicFramePr>
        <p:xfrm>
          <a:off x="395535" y="1124744"/>
          <a:ext cx="8352930" cy="4259720"/>
        </p:xfrm>
        <a:graphic>
          <a:graphicData uri="http://schemas.openxmlformats.org/drawingml/2006/table">
            <a:tbl>
              <a:tblPr/>
              <a:tblGrid>
                <a:gridCol w="2952329"/>
                <a:gridCol w="1008112"/>
                <a:gridCol w="1008112"/>
                <a:gridCol w="1080120"/>
                <a:gridCol w="1224136"/>
                <a:gridCol w="1080121"/>
              </a:tblGrid>
              <a:tr h="1735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Наименование на проекта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Община/и, на територията на която/които ще се изпълнява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Прогнозна стойност (в хил. </a:t>
                      </a:r>
                      <a:r>
                        <a:rPr lang="bg-BG" sz="1200" b="1" dirty="0" err="1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лв</a:t>
                      </a: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Период на изпълнение (от месец…година.. до месец.. година…)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Очаквано въздействие /резултати от изпълнението на проекта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Възможност за финансиране  изпълнението на проекта по оперативна програма (моля посочете коя)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Интегриран </a:t>
                      </a: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градски транспорт – „Развитие на интегрирана система на градския транспорт на град Добрич, включително интелигентна система за управление на обществен транспорт, система за ел. таксуване, подмяна на подвижен състав и мерки за устойчиво развитие“, рехабилитация на улична мрежа и тротоари (обновяване на съпътстваща инфраструктура – 20 км. улици, подлези, </a:t>
                      </a:r>
                      <a:r>
                        <a:rPr lang="bg-BG" sz="1200" b="1" dirty="0" err="1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велоалеи</a:t>
                      </a: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, реконструкция на спирки, паркинги, прилежащо озеленяване, безопасност на движението</a:t>
                      </a:r>
                      <a:r>
                        <a:rPr lang="bg-BG" sz="1200" b="1" dirty="0" smtClean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).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Община град Добрич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35000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Юни 2016 – юни 2020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Внедрена съвременна система за градски транспорт и управление на трафика</a:t>
                      </a:r>
                      <a:endParaRPr lang="bg-BG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100" b="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ОПРР</a:t>
                      </a:r>
                      <a:endParaRPr lang="bg-BG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27042" marR="27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7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ДОБРИЧКА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7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179418"/>
              </p:ext>
            </p:extLst>
          </p:nvPr>
        </p:nvGraphicFramePr>
        <p:xfrm>
          <a:off x="395535" y="1600201"/>
          <a:ext cx="8136905" cy="41467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990"/>
                <a:gridCol w="962251"/>
                <a:gridCol w="792088"/>
                <a:gridCol w="792088"/>
                <a:gridCol w="2880320"/>
                <a:gridCol w="1512168"/>
              </a:tblGrid>
              <a:tr h="14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Община/и на територията на която/които ще се изпълнява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Прогнозна стойност (в хил.лв.)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Период на изпълнение (от месец… година… до месец… година)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Очаквано въздействие/ резултати от изпълнението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Възможност за финансиране изпълнението на проекта по оперативна програма (моля, посочете коя)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  <a:tr h="262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„Благоустрояване на населени места на територията на община Добричка”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Община Добричка, населени места с.Дончево, с.Победа, с.Бранище и с.Смолница.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4 354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24 месеца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u="sng" dirty="0">
                          <a:effectLst/>
                        </a:rPr>
                        <a:t>Обособена позиция 1</a:t>
                      </a:r>
                      <a:r>
                        <a:rPr lang="bg-BG" sz="1200" dirty="0">
                          <a:effectLst/>
                        </a:rPr>
                        <a:t> – Възстановяване и изграждане на паркове в общ. </a:t>
                      </a:r>
                      <a:r>
                        <a:rPr lang="bg-BG" sz="1200" dirty="0" smtClean="0">
                          <a:effectLst/>
                        </a:rPr>
                        <a:t>Добричка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u="sng" dirty="0" smtClean="0">
                          <a:effectLst/>
                        </a:rPr>
                        <a:t>Обособена </a:t>
                      </a:r>
                      <a:r>
                        <a:rPr lang="bg-BG" sz="1200" u="sng" dirty="0">
                          <a:effectLst/>
                        </a:rPr>
                        <a:t>позиция 2</a:t>
                      </a:r>
                      <a:r>
                        <a:rPr lang="bg-BG" sz="1200" dirty="0">
                          <a:effectLst/>
                        </a:rPr>
                        <a:t> - Рехабилитация на улици №2, 9, 8 и 11 в село Дончево:</a:t>
                      </a:r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u="sng" dirty="0" smtClean="0">
                          <a:effectLst/>
                        </a:rPr>
                        <a:t>Обособена </a:t>
                      </a:r>
                      <a:r>
                        <a:rPr lang="bg-BG" sz="1200" u="sng" dirty="0">
                          <a:effectLst/>
                        </a:rPr>
                        <a:t>позиция 3</a:t>
                      </a:r>
                      <a:r>
                        <a:rPr lang="bg-BG" sz="1200" dirty="0">
                          <a:effectLst/>
                        </a:rPr>
                        <a:t> - Рехабилитация на улици № 5, 7 и 13 в с. </a:t>
                      </a:r>
                      <a:r>
                        <a:rPr lang="bg-BG" sz="1200" dirty="0" smtClean="0">
                          <a:effectLst/>
                        </a:rPr>
                        <a:t>Победа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u="sng" dirty="0" smtClean="0">
                          <a:effectLst/>
                        </a:rPr>
                        <a:t>Обособена </a:t>
                      </a:r>
                      <a:r>
                        <a:rPr lang="bg-BG" sz="1200" u="sng" dirty="0">
                          <a:effectLst/>
                        </a:rPr>
                        <a:t>позиция </a:t>
                      </a:r>
                      <a:r>
                        <a:rPr lang="bg-BG" sz="1200" dirty="0">
                          <a:effectLst/>
                        </a:rPr>
                        <a:t>4 - Рехабилитация на улици № 3, 4, 8 и 9 в село </a:t>
                      </a:r>
                      <a:r>
                        <a:rPr lang="bg-BG" sz="1200" dirty="0" smtClean="0">
                          <a:effectLst/>
                        </a:rPr>
                        <a:t>Бранище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u="sng" dirty="0">
                          <a:effectLst/>
                        </a:rPr>
                        <a:t>Обособена позиция 5</a:t>
                      </a:r>
                      <a:r>
                        <a:rPr lang="bg-BG" sz="1200" dirty="0">
                          <a:effectLst/>
                        </a:rPr>
                        <a:t> - Рехабилитация на улици № 1, 3 и 4 в с. </a:t>
                      </a:r>
                      <a:r>
                        <a:rPr lang="bg-BG" sz="1200" dirty="0" smtClean="0">
                          <a:effectLst/>
                        </a:rPr>
                        <a:t>Смолница</a:t>
                      </a:r>
                      <a:endParaRPr lang="bg-BG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noProof="0" dirty="0" smtClean="0">
                          <a:effectLst/>
                        </a:rPr>
                        <a:t>Община Добричка не е допустима през новия програмен период, съгласно критериите на настоящите отворени оперативни програми </a:t>
                      </a:r>
                      <a:endParaRPr lang="bg-BG" sz="12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ДОБРИЧКА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</a:t>
            </a:r>
            <a:r>
              <a:rPr lang="bg-BG" dirty="0" smtClean="0">
                <a:solidFill>
                  <a:schemeClr val="bg1"/>
                </a:solidFill>
              </a:rPr>
              <a:t>.   </a:t>
            </a:r>
            <a:r>
              <a:rPr lang="bg-BG" dirty="0">
                <a:solidFill>
                  <a:schemeClr val="bg1"/>
                </a:solidFill>
              </a:rPr>
              <a:t>Областен 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8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406985"/>
              </p:ext>
            </p:extLst>
          </p:nvPr>
        </p:nvGraphicFramePr>
        <p:xfrm>
          <a:off x="395535" y="1600201"/>
          <a:ext cx="8136905" cy="40610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990"/>
                <a:gridCol w="962251"/>
                <a:gridCol w="792088"/>
                <a:gridCol w="792088"/>
                <a:gridCol w="2880320"/>
                <a:gridCol w="1512168"/>
              </a:tblGrid>
              <a:tr h="14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Община/и на територията на която/които ще се изпълнява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Прогнозна стойност (в хил.лв.)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Период на изпълнение (от месец… година… до месец… година)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Очаквано въздействие/ резултати от изпълнението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Възможност за финансиране изпълнението на проекта по оперативна програма (моля, посочете коя)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  <a:tr h="262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„Изграждане на многофункционална зала в селата Ловчанци и Фелдфебел Дянково”</a:t>
                      </a:r>
                      <a:endParaRPr lang="bg-BG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Община Добричка, населени места с.Ловчанци и с.Фелдфебел Дянково.</a:t>
                      </a:r>
                      <a:endParaRPr lang="bg-BG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</a:rPr>
                        <a:t>1 108</a:t>
                      </a:r>
                      <a:endParaRPr lang="bg-BG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 месеца</a:t>
                      </a:r>
                      <a:endParaRPr lang="bg-BG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u="sng" dirty="0">
                          <a:effectLst/>
                        </a:rPr>
                        <a:t>Обособена позиция 1</a:t>
                      </a:r>
                      <a:r>
                        <a:rPr lang="bg-BG" sz="1100" dirty="0">
                          <a:effectLst/>
                        </a:rPr>
                        <a:t> – Изграждане на многофункционална зала в село Ловчанци </a:t>
                      </a:r>
                      <a:endParaRPr lang="bg-BG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100" u="sng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u="sng" dirty="0" smtClean="0">
                          <a:effectLst/>
                        </a:rPr>
                        <a:t>Обособена </a:t>
                      </a:r>
                      <a:r>
                        <a:rPr lang="bg-BG" sz="1100" u="sng" dirty="0">
                          <a:effectLst/>
                        </a:rPr>
                        <a:t>позиция 2</a:t>
                      </a:r>
                      <a:r>
                        <a:rPr lang="bg-BG" sz="1100" dirty="0">
                          <a:effectLst/>
                        </a:rPr>
                        <a:t> - Изграждане на многофункционална зала в село Фелдфебел </a:t>
                      </a:r>
                      <a:r>
                        <a:rPr lang="bg-BG" sz="1100" dirty="0" smtClean="0">
                          <a:effectLst/>
                        </a:rPr>
                        <a:t>Дянково</a:t>
                      </a:r>
                      <a:endParaRPr lang="bg-BG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noProof="0" dirty="0" smtClean="0">
                          <a:effectLst/>
                        </a:rPr>
                        <a:t>Община Добричка не е допустима през новия програмен период, съгласно критериите на настоящите отворени оперативни програми </a:t>
                      </a:r>
                      <a:endParaRPr lang="bg-BG" sz="1200" noProof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5970" y="89649"/>
            <a:ext cx="7860830" cy="1066130"/>
          </a:xfrm>
        </p:spPr>
        <p:txBody>
          <a:bodyPr>
            <a:normAutofit/>
          </a:bodyPr>
          <a:lstStyle/>
          <a:p>
            <a:pPr marL="0" indent="0"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Предложения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ОБЩИНСКА АДМИНИСТРАЦИЯ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ДОБРИЧКА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74450" cy="72413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51519" y="6309320"/>
            <a:ext cx="88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Дата: </a:t>
            </a:r>
            <a:r>
              <a:rPr lang="bg-BG" dirty="0">
                <a:solidFill>
                  <a:schemeClr val="bg1"/>
                </a:solidFill>
              </a:rPr>
              <a:t>12.05.2015 г. </a:t>
            </a:r>
            <a:r>
              <a:rPr lang="bg-BG" dirty="0" smtClean="0">
                <a:solidFill>
                  <a:schemeClr val="bg1"/>
                </a:solidFill>
              </a:rPr>
              <a:t>  Областен </a:t>
            </a:r>
            <a:r>
              <a:rPr lang="bg-BG" dirty="0">
                <a:solidFill>
                  <a:schemeClr val="bg1"/>
                </a:solidFill>
              </a:rPr>
              <a:t>съвет за развитие на област Добрич</a:t>
            </a:r>
            <a:endParaRPr lang="bg-BG" dirty="0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C755-4F1E-4373-A195-01CD2238645B}" type="slidenum">
              <a:rPr lang="bg-BG" smtClean="0"/>
              <a:pPr/>
              <a:t>9</a:t>
            </a:fld>
            <a:endParaRPr lang="bg-BG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901255"/>
              </p:ext>
            </p:extLst>
          </p:nvPr>
        </p:nvGraphicFramePr>
        <p:xfrm>
          <a:off x="395535" y="1600201"/>
          <a:ext cx="8136905" cy="40610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990"/>
                <a:gridCol w="962251"/>
                <a:gridCol w="792088"/>
                <a:gridCol w="792088"/>
                <a:gridCol w="2880320"/>
                <a:gridCol w="1512168"/>
              </a:tblGrid>
              <a:tr h="14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Наименование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Община/и на територията на която/които ще се изпълнява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Прогнозна стойност (в хил.лв.)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Период на изпълнение (от месец… година… до месец… година)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Очаквано въздействие/ резултати от изпълнението на проекта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Възможност за финансиране изпълнението на проекта по оперативна програма (моля, посочете коя)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782" marR="20782" marT="0" marB="0"/>
                </a:tc>
              </a:tr>
              <a:tr h="262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„Реконструкция на отводнителен канал с.Победа, община Добричка”</a:t>
                      </a:r>
                      <a:endParaRPr lang="bg-BG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Община Добричка, с.Победа</a:t>
                      </a:r>
                      <a:endParaRPr lang="bg-BG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</a:rPr>
                        <a:t>943</a:t>
                      </a:r>
                      <a:endParaRPr lang="bg-BG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18 месеца</a:t>
                      </a:r>
                      <a:endParaRPr lang="bg-BG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spc="-15">
                          <a:effectLst/>
                        </a:rPr>
                        <a:t>Изградено отводнително съоръжение за предпазване от подпочвени води и наводнения при преминаване на високи води на с.Победа и съседните населени места.</a:t>
                      </a:r>
                      <a:endParaRPr lang="bg-BG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noProof="0" dirty="0" smtClean="0">
                          <a:effectLst/>
                        </a:rPr>
                        <a:t>Община Добричка не е допустима през новия програмен период, съгласно критериите на настоящите отворени оперативни програми </a:t>
                      </a:r>
                      <a:endParaRPr lang="bg-BG" sz="1200" noProof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9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1680</TotalTime>
  <Words>3704</Words>
  <Application>Microsoft Office PowerPoint</Application>
  <PresentationFormat>Презентация на цял екран (4:3)</PresentationFormat>
  <Paragraphs>563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24</vt:i4>
      </vt:variant>
    </vt:vector>
  </HeadingPairs>
  <TitlesOfParts>
    <vt:vector size="25" baseType="lpstr">
      <vt:lpstr>Office тема</vt:lpstr>
      <vt:lpstr>ПРЕДЛОЖЕНИЯ ЗА ПРОЕКТИ   от общинските администрации от област Добрич във връзка с разработването на  Целенасочена инвестиционна програма в подкрепа на развитието на Северозападна България (областите Видин, Монтана и Враца), Родопите, Странджа, погранични, планински и полупланински слабо развити райони</vt:lpstr>
      <vt:lpstr>Предложение от ОБЩИНСКА АДМИНИСТРАЦИЯ БАЛЧИК</vt:lpstr>
      <vt:lpstr>Предложения от ОБЩИНСКА АДМИНИСТРАЦИЯ ГЕНЕРАЛ ТОШЕВО (1) </vt:lpstr>
      <vt:lpstr>Предложения от ОБЩИНСКА АДМИНИСТРАЦИЯ ГЕНЕРАЛ ТОШЕВО (2)</vt:lpstr>
      <vt:lpstr>Предложения от ОБЩИНСКА АДМИНИСТРАЦИЯ ГРАД ДОБРИЧ (1)</vt:lpstr>
      <vt:lpstr>Предложения от ОБЩИНСКА АДМИНИСТРАЦИЯ ГРАД ДОБРИЧ (2)</vt:lpstr>
      <vt:lpstr>Предложения от ОБЩИНСКА АДМИНИСТРАЦИЯ ДОБРИЧКА (1)</vt:lpstr>
      <vt:lpstr>Предложения от ОБЩИНСКА АДМИНИСТРАЦИЯ ДОБРИЧКА (2)</vt:lpstr>
      <vt:lpstr>Предложения от ОБЩИНСКА АДМИНИСТРАЦИЯ ДОБРИЧКА (3)</vt:lpstr>
      <vt:lpstr>Предложения от ОБЩИНСКА АДМИНИСТРАЦИЯ ДОБРИЧКА (4)</vt:lpstr>
      <vt:lpstr>Предложения от ОБЩИНСКА АДМИНИСТРАЦИЯ ДОБРИЧКА (5)</vt:lpstr>
      <vt:lpstr>Предложения от ОБЩИНСКА АДМИНИСТРАЦИЯ ДОБРИЧКА (6)</vt:lpstr>
      <vt:lpstr>Предложения от ОБЩИНСКА АДМИНИСТРАЦИЯ КАВАРНА (1)</vt:lpstr>
      <vt:lpstr>Предложения от ОБЩИНСКА АДМИНИСТРАЦИЯ КАВАРНА (2)</vt:lpstr>
      <vt:lpstr>Предложения от ОБЩИНСКА АДМИНИСТРАЦИЯ КРУШАРИ</vt:lpstr>
      <vt:lpstr>Предложения от ОБЩИНСКА АДМИНИСТРАЦИЯ ТЕРВЕЛ (1)</vt:lpstr>
      <vt:lpstr>Предложения от ОБЩИНСКА АДМИНИСТРАЦИЯ ТЕРВЕЛ (2)</vt:lpstr>
      <vt:lpstr>Предложения от ОБЩИНСКА АДМИНИСТРАЦИЯ ТЕРВЕЛ (3)</vt:lpstr>
      <vt:lpstr>Предложения от ОБЩИНСКА АДМИНИСТРАЦИЯ ШАБЛА (1)</vt:lpstr>
      <vt:lpstr>Предложения от ОБЩИНСКА АДМИНИСТРАЦИЯ ШАБЛА (2)</vt:lpstr>
      <vt:lpstr>Предложения от ОБЩИНСКА АДМИНИСТРАЦИЯ ШАБЛА (3)</vt:lpstr>
      <vt:lpstr>Предложения от ОБЩИНСКА АДМИНИСТРАЦИЯ ШАБЛА (4)</vt:lpstr>
      <vt:lpstr>Предложения от ОБЩИНСКА АДМИНИСТРАЦИЯ ШАБЛА (5)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БРОЙ ЛИЦА, НА КОИТО СА ПРЕДОСТАВЕНИ СОЦИАЛНИ УСЛУГИ С ОСИГУРЕНА ДОСТЪПНОСТ, В Т.Ч ДО ОБЩА АРХИТЕКТУРНА СРЕДА:</dc:title>
  <dc:creator>L.Nazim</dc:creator>
  <cp:lastModifiedBy>L.Nazim</cp:lastModifiedBy>
  <cp:revision>143</cp:revision>
  <cp:lastPrinted>2015-05-11T07:22:25Z</cp:lastPrinted>
  <dcterms:created xsi:type="dcterms:W3CDTF">2014-11-24T09:22:45Z</dcterms:created>
  <dcterms:modified xsi:type="dcterms:W3CDTF">2015-05-12T11:41:26Z</dcterms:modified>
</cp:coreProperties>
</file>