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4" r:id="rId2"/>
    <p:sldMasterId id="2147483804" r:id="rId3"/>
    <p:sldMasterId id="2147483924" r:id="rId4"/>
  </p:sldMasterIdLst>
  <p:notesMasterIdLst>
    <p:notesMasterId r:id="rId18"/>
  </p:notesMasterIdLst>
  <p:sldIdLst>
    <p:sldId id="276" r:id="rId5"/>
    <p:sldId id="279" r:id="rId6"/>
    <p:sldId id="286" r:id="rId7"/>
    <p:sldId id="287" r:id="rId8"/>
    <p:sldId id="312" r:id="rId9"/>
    <p:sldId id="314" r:id="rId10"/>
    <p:sldId id="315" r:id="rId11"/>
    <p:sldId id="316" r:id="rId12"/>
    <p:sldId id="317" r:id="rId13"/>
    <p:sldId id="313" r:id="rId14"/>
    <p:sldId id="318" r:id="rId15"/>
    <p:sldId id="310" r:id="rId16"/>
    <p:sldId id="307" r:id="rId17"/>
  </p:sldIdLst>
  <p:sldSz cx="9144000" cy="6858000" type="screen4x3"/>
  <p:notesSz cx="6797675" cy="992822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92D050"/>
    <a:srgbClr val="E7F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0" autoAdjust="0"/>
    <p:restoredTop sz="94619" autoAdjust="0"/>
  </p:normalViewPr>
  <p:slideViewPr>
    <p:cSldViewPr>
      <p:cViewPr varScale="1">
        <p:scale>
          <a:sx n="70" d="100"/>
          <a:sy n="70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835" y="-9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3C4D2-59B2-47CE-BF67-FCEACDAB5A38}" type="datetimeFigureOut">
              <a:rPr lang="bg-BG" smtClean="0"/>
              <a:t>30.6.2020 г.</a:t>
            </a:fld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4F2D-C52D-420E-80D9-9B5A2889D9A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2560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4F2D-C52D-420E-80D9-9B5A2889D9A3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98110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B8AC7F-D2FD-4344-B1D0-0225963D4694}" type="slidenum">
              <a:rPr lang="bg-BG" altLang="bg-BG">
                <a:solidFill>
                  <a:prstClr val="black"/>
                </a:solidFill>
                <a:latin typeface="Georgia" pitchFamily="18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bg-BG" altLang="bg-BG" dirty="0">
              <a:solidFill>
                <a:prstClr val="black"/>
              </a:solidFill>
              <a:latin typeface="Georgia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E4FD8-431F-4D27-93A7-8E0928F39FE1}" type="slidenum">
              <a:rPr lang="bg-BG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4F2D-C52D-420E-80D9-9B5A2889D9A3}" type="slidenum">
              <a:rPr lang="bg-BG" smtClean="0"/>
              <a:t>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7353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4F2D-C52D-420E-80D9-9B5A2889D9A3}" type="slidenum">
              <a:rPr lang="bg-BG" smtClean="0"/>
              <a:t>6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7353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4F2D-C52D-420E-80D9-9B5A2889D9A3}" type="slidenum">
              <a:rPr lang="bg-BG" smtClean="0"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7353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4F2D-C52D-420E-80D9-9B5A2889D9A3}" type="slidenum">
              <a:rPr lang="bg-BG" smtClean="0"/>
              <a:t>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7353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4F2D-C52D-420E-80D9-9B5A2889D9A3}" type="slidenum">
              <a:rPr lang="bg-BG" smtClean="0"/>
              <a:t>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7353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4F2D-C52D-420E-80D9-9B5A2889D9A3}" type="slidenum">
              <a:rPr lang="bg-BG" smtClean="0"/>
              <a:t>10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7353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4F2D-C52D-420E-80D9-9B5A2889D9A3}" type="slidenum">
              <a:rPr lang="bg-BG" smtClean="0"/>
              <a:t>11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735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1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12D1-2C21-4593-A468-B1B513552EE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132D08-D185-4203-9642-105B72FED7F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55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0002-22D1-4A2F-B16B-B37525A31569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814C-4496-4B9A-954B-10308D5CEDC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63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1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1" y="304803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DE56-2C4F-4484-B906-86AF156C97C6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302-B382-4F17-9C75-8E0A49A8F32E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3553517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1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12D1-2C21-4593-A468-B1B513552EE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132D08-D185-4203-9642-105B72FED7F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601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5C46-7BBB-426E-9B02-A17A2DC61E01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1" y="102711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92DB-06EE-4171-AFB8-F84904AF0CB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29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975B-FAD3-4EE4-8593-29002B810645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EEC3E1-174F-4BFB-A14A-2FA2C7EB340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78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1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1" y="641032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3B78-8E7C-4F89-91DE-4520B8CE51C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72C6-4F19-4525-BDFC-4CAB6AC463A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40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7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1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66D6-D06B-41A7-818A-08FB35772FDB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7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1" y="1042990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1F4B7C-F08B-47A1-85A5-1013CA58799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73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44A0-9FC9-4483-8B24-D85C7B73B206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1" y="10366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A8A6-2781-4B19-A3AB-391CB143F91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21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AB7C-667F-4705-845C-6EB734C55BA8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1" y="6324602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94DCE9-F12F-4422-80D0-A521E026F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02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2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1D0017-93E0-45F1-949C-BD56951E24A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2B6C-89B3-4D48-A2A2-D89CF80A401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72864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5C46-7BBB-426E-9B02-A17A2DC61E01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1" y="102711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92DB-06EE-4171-AFB8-F84904AF0CB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893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6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6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3B8F-D134-4A0F-B04C-11870D07E10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7" y="640556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37D9-F308-4411-B633-2496937C8A0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109927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0002-22D1-4A2F-B16B-B37525A31569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814C-4496-4B9A-954B-10308D5CEDC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892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1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1" y="304803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DE56-2C4F-4484-B906-86AF156C97C6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302-B382-4F17-9C75-8E0A49A8F32E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299040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1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12D1-2C21-4593-A468-B1B513552EE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132D08-D185-4203-9642-105B72FED7F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63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5C46-7BBB-426E-9B02-A17A2DC61E01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1" y="102711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92DB-06EE-4171-AFB8-F84904AF0CB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90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975B-FAD3-4EE4-8593-29002B810645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EEC3E1-174F-4BFB-A14A-2FA2C7EB340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635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1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1" y="641032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3B78-8E7C-4F89-91DE-4520B8CE51C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72C6-4F19-4525-BDFC-4CAB6AC463A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86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7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1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66D6-D06B-41A7-818A-08FB35772FDB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7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1" y="1042990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1F4B7C-F08B-47A1-85A5-1013CA58799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85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44A0-9FC9-4483-8B24-D85C7B73B206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1" y="10366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A8A6-2781-4B19-A3AB-391CB143F91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6169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AB7C-667F-4705-845C-6EB734C55BA8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1" y="6324602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94DCE9-F12F-4422-80D0-A521E026F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5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975B-FAD3-4EE4-8593-29002B810645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EEC3E1-174F-4BFB-A14A-2FA2C7EB340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2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1D0017-93E0-45F1-949C-BD56951E24A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2B6C-89B3-4D48-A2A2-D89CF80A401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570697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6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6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3B8F-D134-4A0F-B04C-11870D07E10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7" y="640556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37D9-F308-4411-B633-2496937C8A0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200887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0002-22D1-4A2F-B16B-B37525A31569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814C-4496-4B9A-954B-10308D5CEDC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01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1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1" y="304803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DE56-2C4F-4484-B906-86AF156C97C6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302-B382-4F17-9C75-8E0A49A8F32E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3563159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1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12D1-2C21-4593-A468-B1B513552EE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132D08-D185-4203-9642-105B72FED7F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26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5C46-7BBB-426E-9B02-A17A2DC61E01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1" y="102711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92DB-06EE-4171-AFB8-F84904AF0CB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163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975B-FAD3-4EE4-8593-29002B810645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EEC3E1-174F-4BFB-A14A-2FA2C7EB340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8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1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1" y="641032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3B78-8E7C-4F89-91DE-4520B8CE51C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72C6-4F19-4525-BDFC-4CAB6AC463A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38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7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1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66D6-D06B-41A7-818A-08FB35772FDB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7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1" y="1042990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1F4B7C-F08B-47A1-85A5-1013CA58799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15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44A0-9FC9-4483-8B24-D85C7B73B206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1" y="10366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A8A6-2781-4B19-A3AB-391CB143F91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6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1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1" y="641032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3B78-8E7C-4F89-91DE-4520B8CE51C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72C6-4F19-4525-BDFC-4CAB6AC463A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683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AB7C-667F-4705-845C-6EB734C55BA8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1" y="6324602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94DCE9-F12F-4422-80D0-A521E026F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139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2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1D0017-93E0-45F1-949C-BD56951E24A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2B6C-89B3-4D48-A2A2-D89CF80A401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727492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6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6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3B8F-D134-4A0F-B04C-11870D07E10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7" y="640556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37D9-F308-4411-B633-2496937C8A0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2600370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0002-22D1-4A2F-B16B-B37525A31569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814C-4496-4B9A-954B-10308D5CEDC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56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1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1" y="304803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DE56-2C4F-4484-B906-86AF156C97C6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302-B382-4F17-9C75-8E0A49A8F32E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499399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7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1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66D6-D06B-41A7-818A-08FB35772FDB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7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1" y="1042990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1F4B7C-F08B-47A1-85A5-1013CA58799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743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44A0-9FC9-4483-8B24-D85C7B73B206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1" y="10366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A8A6-2781-4B19-A3AB-391CB143F91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34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AB7C-667F-4705-845C-6EB734C55BA8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1" y="6324602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94DCE9-F12F-4422-80D0-A521E026F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6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2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1D0017-93E0-45F1-949C-BD56951E24A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2B6C-89B3-4D48-A2A2-D89CF80A401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910460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6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6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3B8F-D134-4A0F-B04C-11870D07E10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7" y="640556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37D9-F308-4411-B633-2496937C8A04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8517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1" y="6405565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2195A-5779-4604-A471-DF1B31A1388C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7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FFFFFF"/>
                </a:solidFill>
                <a:latin typeface="Georg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1" y="103981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D42B4-3439-43EC-9F2B-DE047E32B32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2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069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1" y="6405565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2195A-5779-4604-A471-DF1B31A1388C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7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FFFFFF"/>
                </a:solidFill>
                <a:latin typeface="Georg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1" y="103981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D42B4-3439-43EC-9F2B-DE047E32B32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2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413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1" y="6405565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2195A-5779-4604-A471-DF1B31A1388C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7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FFFFFF"/>
                </a:solidFill>
                <a:latin typeface="Georg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1" y="103981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D42B4-3439-43EC-9F2B-DE047E32B32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2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450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1" y="6405565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2195A-5779-4604-A471-DF1B31A1388C}" type="datetime1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7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FFFFFF"/>
                </a:solidFill>
                <a:latin typeface="Georg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1" y="103981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D42B4-3439-43EC-9F2B-DE047E32B32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2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190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77200" cy="1447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ГОДИШЕН ДОКЛАД </a:t>
            </a:r>
            <a:b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b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ОТНОСНО НАБЛЮДЕНИЕ НА ИЗПЪЛНЕНИЕТО НА </a:t>
            </a:r>
            <a:b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РЕГИОНАЛНИЯ ПЛАН ЗА</a:t>
            </a:r>
            <a:r>
              <a:rPr lang="en-US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СЕВЕРОИЗТОЧЕН РАЙОН 2014-2020</a:t>
            </a:r>
            <a:r>
              <a:rPr lang="en-US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bg-BG" altLang="bg-BG" sz="1400" b="1" dirty="0" smtClean="0">
                <a:solidFill>
                  <a:srgbClr val="4031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1400" dirty="0" smtClean="0">
                <a:solidFill>
                  <a:srgbClr val="4031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bg-BG" sz="1400" b="1" dirty="0" smtClean="0">
              <a:solidFill>
                <a:srgbClr val="4031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9D73-8CB1-4E80-B132-8AC4747A08D1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Slide Number Placeholder 28"/>
          <p:cNvSpPr txBox="1">
            <a:spLocks noGrp="1"/>
          </p:cNvSpPr>
          <p:nvPr/>
        </p:nvSpPr>
        <p:spPr>
          <a:xfrm>
            <a:off x="4343401" y="2198690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4702B22B-93F3-44EE-8F47-9C39DC359238}" type="slidenum">
              <a:rPr lang="en-US" sz="1600">
                <a:solidFill>
                  <a:srgbClr val="8CADAE">
                    <a:shade val="75000"/>
                  </a:srgbClr>
                </a:solidFill>
                <a:cs typeface="Arial" pitchFamily="34" charset="0"/>
              </a:rPr>
              <a:pPr algn="ctr">
                <a:defRPr/>
              </a:pPr>
              <a:t>1</a:t>
            </a:fld>
            <a:endParaRPr lang="en-US" sz="1600" dirty="0">
              <a:solidFill>
                <a:srgbClr val="8CADAE">
                  <a:shade val="75000"/>
                </a:srgbClr>
              </a:solidFill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624015"/>
            <a:ext cx="8382000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altLang="bg-BG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на Регионалния съвет за развитие в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Североизточен</a:t>
            </a:r>
            <a:r>
              <a:rPr lang="en-US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</a:t>
            </a:r>
            <a:endParaRPr lang="en-US" altLang="bg-BG" sz="1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юни 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г., гр. 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Варна</a:t>
            </a:r>
            <a:endParaRPr lang="bg-BG" sz="1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789" y="3008623"/>
            <a:ext cx="3816424" cy="250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7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ЗА ИЗПЪЛНЕНИЕТО ПРЕЗ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РЕГИОНАЛНИЯ ПЛАН ЗА РАЗВИТИЕ НА СЕВЕРОИЗТОЧЕН РАЙОН 2014-2020</a:t>
            </a:r>
            <a:endParaRPr lang="bg-BG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78372" y="1556792"/>
            <a:ext cx="8784975" cy="489654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altLang="bg-BG" sz="1600" b="1" i="1" u="sng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Изводи, свързани с динамиката на ключовите макроикономически </a:t>
            </a:r>
            <a:r>
              <a:rPr lang="ru-RU" altLang="bg-BG" sz="1600" b="1" i="1" u="sng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индикатори</a:t>
            </a:r>
            <a:r>
              <a:rPr lang="ru-RU" altLang="bg-BG" sz="1600" b="1" i="1" u="sng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Font typeface="Wingdings 2" pitchFamily="18" charset="2"/>
              <a:buNone/>
            </a:pPr>
            <a:endParaRPr lang="ru-RU" altLang="bg-BG" sz="1600" b="1" i="1" u="sng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bg-BG" altLang="bg-BG" sz="1400" i="1" dirty="0" smtClean="0">
                <a:latin typeface="Times New Roman" pitchFamily="18" charset="0"/>
                <a:cs typeface="Times New Roman" pitchFamily="18" charset="0"/>
              </a:rPr>
              <a:t>През </a:t>
            </a:r>
            <a:r>
              <a:rPr lang="ru-RU" altLang="bg-BG" sz="1400" i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altLang="bg-BG" sz="1400" i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altLang="bg-BG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i="1" dirty="0">
                <a:latin typeface="Times New Roman" pitchFamily="18" charset="0"/>
                <a:cs typeface="Times New Roman" pitchFamily="18" charset="0"/>
              </a:rPr>
              <a:t>г. по последни публикувани данни на НСИ </a:t>
            </a:r>
            <a:r>
              <a:rPr lang="ru-RU" altLang="bg-BG" sz="1400" b="1" i="1" dirty="0">
                <a:latin typeface="Times New Roman" pitchFamily="18" charset="0"/>
                <a:cs typeface="Times New Roman" pitchFamily="18" charset="0"/>
              </a:rPr>
              <a:t>ключовите показатели за СИР</a:t>
            </a:r>
            <a:r>
              <a:rPr lang="ru-RU" altLang="bg-BG" sz="1400" i="1" dirty="0">
                <a:latin typeface="Times New Roman" pitchFamily="18" charset="0"/>
                <a:cs typeface="Times New Roman" pitchFamily="18" charset="0"/>
              </a:rPr>
              <a:t> продължават да бележат известно увеличение,  което затвърждава положителната посока в развитието на </a:t>
            </a:r>
            <a:r>
              <a:rPr lang="ru-RU" altLang="bg-BG" sz="1400" i="1" dirty="0" smtClean="0">
                <a:latin typeface="Times New Roman" pitchFamily="18" charset="0"/>
                <a:cs typeface="Times New Roman" pitchFamily="18" charset="0"/>
              </a:rPr>
              <a:t>района.</a:t>
            </a:r>
            <a:endParaRPr lang="bg-BG" altLang="bg-BG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Брутният вътрешен продукт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/БВП/ на глава от населението в СИР за 2018 година</a:t>
            </a:r>
            <a:r>
              <a:rPr lang="en-US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(по актуални данни  от НСИ) е 12 506 лева и нарежда района на трето място сред останалите райони от ниво 2 (след ЮЗР и ЮИР)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БВП на човек от населението за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периода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2014-2018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бележи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възходящо развитие и е нараснал спрямо предходната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bg-BG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1 108 лв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 или с 9,72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bg-BG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bg-BG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Коефициент на безработица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на населението на 15 и повече навършени години през 2019 г. е 5,9 % и  остава по-висок  от средния показател за страната, който е 4,2 %, като тенденцията е към намаляване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Коефициентът на икономическа активност </a:t>
            </a:r>
            <a:r>
              <a:rPr lang="bg-BG" sz="1400" dirty="0" smtClean="0">
                <a:solidFill>
                  <a:srgbClr val="4031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населението на 15 и повече навършени години в СИР през 2019 г. е 56,10 %, като е нараснал спрямо 2018 г. с 0,7 %, и е приблизително колкото средния за страната </a:t>
            </a:r>
            <a:r>
              <a:rPr lang="ru-RU" sz="1400" dirty="0" smtClean="0">
                <a:solidFill>
                  <a:srgbClr val="4031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56,6%</a:t>
            </a:r>
          </a:p>
          <a:p>
            <a:pPr algn="just"/>
            <a:r>
              <a:rPr lang="ru-RU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Общ доход средно на лице о</a:t>
            </a:r>
            <a:r>
              <a:rPr lang="bg-BG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т домакинство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през 2019 г. СИР е </a:t>
            </a:r>
            <a:r>
              <a:rPr lang="bg-BG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6 124,00 лв.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също бележи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възходящо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развитие, като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е нараснал спрямо предходната година с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569,00 </a:t>
            </a:r>
            <a:r>
              <a:rPr lang="bg-BG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в., но остава по-нисък от средния доход за страната, който е  6 592,00 лв. </a:t>
            </a:r>
            <a:endParaRPr lang="bg-BG" altLang="bg-BG" sz="1400" dirty="0" smtClean="0">
              <a:solidFill>
                <a:srgbClr val="4031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42B18-8755-48C1-A10C-187A39A9958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Обобщена информация относно изпълнението през 2018 г. в СИР на договорите по Оперативните програми, </a:t>
            </a:r>
            <a:r>
              <a:rPr lang="bg-BG" sz="1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съфинансирани</a:t>
            </a:r>
            <a:r>
              <a:rPr lang="bg-BG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ЕСИФ за периода 2014-2020 г.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78372" y="1556792"/>
            <a:ext cx="8784975" cy="489654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endParaRPr lang="bg-BG" altLang="bg-BG" sz="1400" dirty="0" smtClean="0">
              <a:solidFill>
                <a:srgbClr val="403152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endParaRPr lang="bg-BG" altLang="bg-BG" sz="1400" dirty="0">
              <a:solidFill>
                <a:srgbClr val="403152"/>
              </a:solidFill>
            </a:endParaRPr>
          </a:p>
          <a:p>
            <a:pPr marL="0" indent="0" algn="just">
              <a:buNone/>
            </a:pPr>
            <a:r>
              <a:rPr lang="bg-BG" altLang="bg-BG" sz="1400" dirty="0" smtClean="0">
                <a:solidFill>
                  <a:srgbClr val="403152"/>
                </a:solidFill>
              </a:rPr>
              <a:t>По Оперативните програми 2014-2020 г, съфинансирани от ЕФРР, ЕСФ и ФЕПНЛ  и от други финансови източници към 2019 г. на територията на Североизточен район се реализират общо 960 договора:</a:t>
            </a:r>
          </a:p>
          <a:p>
            <a:pPr marL="0" indent="0" algn="ctr">
              <a:buNone/>
            </a:pPr>
            <a:endParaRPr lang="ru-RU" altLang="bg-BG" sz="1400" dirty="0" smtClean="0">
              <a:solidFill>
                <a:srgbClr val="403152"/>
              </a:solidFill>
            </a:endParaRPr>
          </a:p>
          <a:p>
            <a:pPr marL="0" indent="0" algn="ctr">
              <a:buNone/>
            </a:pPr>
            <a:endParaRPr lang="ru-RU" altLang="bg-BG" sz="1400" dirty="0">
              <a:solidFill>
                <a:srgbClr val="403152"/>
              </a:solidFill>
            </a:endParaRPr>
          </a:p>
          <a:p>
            <a:pPr marL="0" indent="0" algn="ctr">
              <a:buNone/>
            </a:pPr>
            <a:endParaRPr lang="ru-RU" altLang="bg-BG" sz="1400" dirty="0" smtClean="0">
              <a:solidFill>
                <a:srgbClr val="403152"/>
              </a:solidFill>
            </a:endParaRPr>
          </a:p>
          <a:p>
            <a:pPr marL="0" indent="0" algn="ctr">
              <a:buNone/>
            </a:pPr>
            <a:endParaRPr lang="ru-RU" altLang="bg-BG" sz="1400" dirty="0">
              <a:solidFill>
                <a:srgbClr val="403152"/>
              </a:solidFill>
            </a:endParaRPr>
          </a:p>
          <a:p>
            <a:pPr marL="0" indent="0" algn="ctr">
              <a:buNone/>
            </a:pPr>
            <a:endParaRPr lang="ru-RU" altLang="bg-BG" sz="1400" dirty="0" smtClean="0">
              <a:solidFill>
                <a:srgbClr val="403152"/>
              </a:solidFill>
            </a:endParaRPr>
          </a:p>
          <a:p>
            <a:pPr marL="0" indent="0" algn="ctr">
              <a:buNone/>
            </a:pPr>
            <a:endParaRPr lang="ru-RU" altLang="bg-BG" sz="1400" dirty="0">
              <a:solidFill>
                <a:srgbClr val="403152"/>
              </a:solidFill>
            </a:endParaRPr>
          </a:p>
          <a:p>
            <a:pPr marL="0" indent="0" algn="ctr">
              <a:buNone/>
            </a:pPr>
            <a:endParaRPr lang="ru-RU" altLang="bg-BG" sz="1400" dirty="0" smtClean="0">
              <a:solidFill>
                <a:srgbClr val="403152"/>
              </a:solidFill>
            </a:endParaRPr>
          </a:p>
          <a:p>
            <a:pPr marL="0" indent="0" algn="ctr">
              <a:buNone/>
            </a:pPr>
            <a:endParaRPr lang="ru-RU" altLang="bg-BG" sz="1400" dirty="0" smtClean="0">
              <a:solidFill>
                <a:srgbClr val="403152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endParaRPr lang="bg-BG" altLang="bg-BG" sz="1400" dirty="0" smtClean="0">
              <a:solidFill>
                <a:srgbClr val="4031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42B18-8755-48C1-A10C-187A39A9958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54441"/>
              </p:ext>
            </p:extLst>
          </p:nvPr>
        </p:nvGraphicFramePr>
        <p:xfrm>
          <a:off x="899591" y="3156744"/>
          <a:ext cx="7272808" cy="2482654"/>
        </p:xfrm>
        <a:graphic>
          <a:graphicData uri="http://schemas.openxmlformats.org/drawingml/2006/table">
            <a:tbl>
              <a:tblPr firstRow="1" firstCol="1" bandRow="1"/>
              <a:tblGrid>
                <a:gridCol w="831574">
                  <a:extLst>
                    <a:ext uri="{9D8B030D-6E8A-4147-A177-3AD203B41FA5}">
                      <a16:colId xmlns:a16="http://schemas.microsoft.com/office/drawing/2014/main" val="1970335422"/>
                    </a:ext>
                  </a:extLst>
                </a:gridCol>
                <a:gridCol w="2664502">
                  <a:extLst>
                    <a:ext uri="{9D8B030D-6E8A-4147-A177-3AD203B41FA5}">
                      <a16:colId xmlns:a16="http://schemas.microsoft.com/office/drawing/2014/main" val="736727831"/>
                    </a:ext>
                  </a:extLst>
                </a:gridCol>
                <a:gridCol w="1888366">
                  <a:extLst>
                    <a:ext uri="{9D8B030D-6E8A-4147-A177-3AD203B41FA5}">
                      <a16:colId xmlns:a16="http://schemas.microsoft.com/office/drawing/2014/main" val="2877467301"/>
                    </a:ext>
                  </a:extLst>
                </a:gridCol>
                <a:gridCol w="1888366">
                  <a:extLst>
                    <a:ext uri="{9D8B030D-6E8A-4147-A177-3AD203B41FA5}">
                      <a16:colId xmlns:a16="http://schemas.microsoft.com/office/drawing/2014/main" val="2823874617"/>
                    </a:ext>
                  </a:extLst>
                </a:gridCol>
              </a:tblGrid>
              <a:tr h="653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Статус на изпълнение на договора/заповедта за БФП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Брой проекти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Обща стойност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14348"/>
                  </a:ext>
                </a:extLst>
              </a:tr>
              <a:tr h="326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Сключен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 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690 014,77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172796"/>
                  </a:ext>
                </a:extLst>
              </a:tr>
              <a:tr h="326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изпълнение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617 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049 188,60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217508"/>
                  </a:ext>
                </a:extLst>
              </a:tr>
              <a:tr h="326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Приключен 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286 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111 825,73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639795"/>
                  </a:ext>
                </a:extLst>
              </a:tr>
              <a:tr h="326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Прекратен 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</a:t>
                      </a: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445 726,23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374492"/>
                  </a:ext>
                </a:extLst>
              </a:tr>
              <a:tr h="326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Общо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960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</a:t>
                      </a:r>
                      <a:r>
                        <a:rPr lang="bg-BG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024 296 755,33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3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4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0382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съответните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областни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администрации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актуални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данни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индикатори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наблюдение на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постигнатия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напредък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Регионалния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 за развитие на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Североизточен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</a:t>
            </a:r>
            <a:r>
              <a:rPr lang="ru-RU" sz="1800" b="1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</a:t>
            </a:r>
            <a:r>
              <a:rPr lang="ru-RU" sz="18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Content Placeholder 8"/>
          <p:cNvSpPr>
            <a:spLocks noGrp="1"/>
          </p:cNvSpPr>
          <p:nvPr>
            <p:ph idx="1"/>
          </p:nvPr>
        </p:nvSpPr>
        <p:spPr>
          <a:xfrm flipH="1">
            <a:off x="9306744" y="2852938"/>
            <a:ext cx="89792" cy="45719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endParaRPr lang="en-US" altLang="bg-BG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bg-BG" altLang="bg-BG" sz="1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bg-BG" altLang="bg-BG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bg-BG" sz="1400" dirty="0" smtClean="0">
              <a:solidFill>
                <a:srgbClr val="4031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115616" y="6453338"/>
            <a:ext cx="7092950" cy="268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2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BBE59-0FC1-4D8D-9748-C548F8102F17}" type="slidenum">
              <a:rPr lang="bg-BG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12</a:t>
            </a:fld>
            <a:endParaRPr lang="bg-BG" dirty="0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89782"/>
              </p:ext>
            </p:extLst>
          </p:nvPr>
        </p:nvGraphicFramePr>
        <p:xfrm>
          <a:off x="539552" y="1484786"/>
          <a:ext cx="8064896" cy="4922360"/>
        </p:xfrm>
        <a:graphic>
          <a:graphicData uri="http://schemas.openxmlformats.org/drawingml/2006/table">
            <a:tbl>
              <a:tblPr firstRow="1" firstCol="1" bandRow="1"/>
              <a:tblGrid>
                <a:gridCol w="406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0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bg-BG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НАБЛЮДАВАНИ ИНДИКАТОРИ за СИР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Мярка</a:t>
                      </a:r>
                      <a:endParaRPr lang="bg-BG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Новосъздадени и/или подобрени туристически атракции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13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бр.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Новосъздадени и/или популяризирани туристически продукти и дестинации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13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бр.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Реализирани проекти по ОПОС и ПРСР за изграждане и реконструкция на ВиК инфраструктура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10 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бр.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Изградени системи за ранно предупреждение за възникващи опасности от наводнения, пожари, активиране на </a:t>
                      </a:r>
                      <a:r>
                        <a:rPr lang="bg-BG" sz="1200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свлачищни</a:t>
                      </a: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райони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21 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бр.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Реконструирани сгради и обекти на културата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38 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бр.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Изградени и реконструирани обекти на инфраструктурата за професионален спорт и спорт в свободното време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58 бр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.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7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Рехабилитирани</a:t>
                      </a: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образователни заведения, включително с осигурена високоскоростна интернет свързаност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124 бр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.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Рехабилитирани</a:t>
                      </a: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здравни и социални заведения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36 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бр.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Реализирани проекти за създаване/обновяване на зелени площи в градските райони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69 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бр.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10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Реализирани проекти за подобряване качеството на средата и живота в селските райони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130 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бр.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11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Дължина на </a:t>
                      </a:r>
                      <a:r>
                        <a:rPr lang="bg-BG" sz="1200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новоизградени</a:t>
                      </a: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и/или реконструирани автомагистрали и пътища от </a:t>
                      </a: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</a:t>
                      </a: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клас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48,149 км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.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12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Дължина на </a:t>
                      </a:r>
                      <a:r>
                        <a:rPr lang="bg-BG" sz="1200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рехабилитирани</a:t>
                      </a: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/реконструирани пътища от </a:t>
                      </a: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II</a:t>
                      </a: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и </a:t>
                      </a: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III</a:t>
                      </a: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клас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134,512  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км.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13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Относителен дял на населението, обслужвано от СПСОВ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72,56 %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bg-BG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Реализирани проекти/инициативи по програмите за трансгранично сътрудничество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17 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бр.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6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15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Брой проекти за разширяване на сътрудничеството и насърчаване на икономическия, социалния и културния обмен между регионите на България и Европа</a:t>
                      </a:r>
                      <a:endParaRPr lang="bg-BG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28 </a:t>
                      </a:r>
                      <a:r>
                        <a:rPr lang="bg-BG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</a:t>
                      </a:r>
                      <a:r>
                        <a:rPr lang="bg-BG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3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16</a:t>
                      </a:r>
                      <a:endParaRPr kumimoji="0" lang="bg-BG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bg-BG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Реализирани приходи от нощувки в средствата за подслон и местата за настаняване в млн. лв.</a:t>
                      </a:r>
                      <a:endParaRPr kumimoji="0" lang="bg-BG" sz="1200" kern="12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465,92 млн. лв.</a:t>
                      </a:r>
                      <a:endParaRPr kumimoji="0" lang="bg-BG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87851-FB0F-44B1-ADA7-A84DEFFBF690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4362451" y="102711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6664CF49-2C6C-4CF7-BDAC-5D825FE09D04}" type="slidenum">
              <a:rPr lang="en-US" sz="1600">
                <a:solidFill>
                  <a:srgbClr val="8CADAE">
                    <a:shade val="75000"/>
                  </a:srgbClr>
                </a:solidFill>
                <a:cs typeface="Arial" pitchFamily="34" charset="0"/>
              </a:rPr>
              <a:pPr algn="ctr">
                <a:defRPr/>
              </a:pPr>
              <a:t>13</a:t>
            </a:fld>
            <a:endParaRPr lang="en-US" sz="1600" dirty="0">
              <a:solidFill>
                <a:srgbClr val="8CADAE">
                  <a:shade val="75000"/>
                </a:srgbClr>
              </a:solidFill>
              <a:cs typeface="Arial" pitchFamily="34" charset="0"/>
            </a:endParaRPr>
          </a:p>
        </p:txBody>
      </p:sp>
      <p:sp>
        <p:nvSpPr>
          <p:cNvPr id="40964" name="Content Placeholder 2"/>
          <p:cNvSpPr>
            <a:spLocks noGrp="1"/>
          </p:cNvSpPr>
          <p:nvPr>
            <p:ph sz="quarter" idx="1"/>
          </p:nvPr>
        </p:nvSpPr>
        <p:spPr>
          <a:xfrm>
            <a:off x="228601" y="1752600"/>
            <a:ext cx="8686800" cy="4648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altLang="bg-BG" sz="2400" dirty="0" smtClean="0">
              <a:solidFill>
                <a:srgbClr val="415B5C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altLang="bg-BG" sz="2400" dirty="0" smtClean="0">
              <a:solidFill>
                <a:srgbClr val="415B5C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bg-BG" alt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altLang="bg-BG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altLang="bg-BG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altLang="bg-BG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altLang="bg-BG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  «Североизточен  район»</a:t>
            </a:r>
            <a:endParaRPr lang="ru-RU" altLang="bg-BG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ru-RU" altLang="bg-BG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altLang="bg-BG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 СППРР, </a:t>
            </a:r>
            <a:r>
              <a:rPr lang="ru-RU" alt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МРРБ</a:t>
            </a:r>
            <a:endParaRPr lang="ru-RU" altLang="bg-BG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ru-RU" altLang="bg-BG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5" name="Title 1"/>
          <p:cNvSpPr>
            <a:spLocks/>
          </p:cNvSpPr>
          <p:nvPr/>
        </p:nvSpPr>
        <p:spPr bwMode="auto">
          <a:xfrm>
            <a:off x="35496" y="188913"/>
            <a:ext cx="9076556" cy="838200"/>
          </a:xfrm>
          <a:prstGeom prst="rect">
            <a:avLst/>
          </a:prstGeom>
          <a:solidFill>
            <a:srgbClr val="E8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547688" indent="-2730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822325" indent="-228600" algn="l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096963" indent="-228600" algn="l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1371600" indent="-228600" algn="l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ГОДИШЕН ДОКЛАД ЗА 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ОТНОСНО  НАБЛЮДЕНИЕ </a:t>
            </a: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ИЗПЪЛНЕНИЕТО НА </a:t>
            </a:r>
            <a:b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РЕГИОНАЛНИЯ ПЛАН ЗА</a:t>
            </a:r>
            <a:r>
              <a:rPr lang="en-US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НА СЕВЕРОИЗТОЧЕН РАЙОН 2014-2020</a:t>
            </a:r>
            <a:r>
              <a:rPr lang="en-US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en-US" altLang="bg-BG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1" y="116634"/>
            <a:ext cx="8534400" cy="758825"/>
          </a:xfrm>
        </p:spPr>
        <p:txBody>
          <a:bodyPr/>
          <a:lstStyle/>
          <a:p>
            <a:r>
              <a:rPr lang="bg-BG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Съдържание на Годишния доклад за </a:t>
            </a:r>
            <a:r>
              <a:rPr lang="bg-BG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bg-BG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0906626"/>
              </p:ext>
            </p:extLst>
          </p:nvPr>
        </p:nvGraphicFramePr>
        <p:xfrm>
          <a:off x="395536" y="1844824"/>
          <a:ext cx="8424937" cy="3980806"/>
        </p:xfrm>
        <a:graphic>
          <a:graphicData uri="http://schemas.openxmlformats.org/drawingml/2006/table">
            <a:tbl>
              <a:tblPr/>
              <a:tblGrid>
                <a:gridCol w="8424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Georgia" pitchFamily="18" charset="0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 и </a:t>
                      </a:r>
                      <a:r>
                        <a:rPr kumimoji="0" lang="bg-BG" altLang="bg-BG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съдържанието на Годишния доклад за 201</a:t>
                      </a:r>
                      <a:r>
                        <a:rPr kumimoji="0" lang="en-US" altLang="bg-BG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bg-BG" altLang="bg-BG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 е  </a:t>
                      </a:r>
                      <a:br>
                        <a:rPr kumimoji="0" lang="bg-BG" altLang="bg-BG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bg-BG" altLang="bg-BG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съгласно чл. 87 от ППЗРР</a:t>
                      </a: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449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Georgia" pitchFamily="18" charset="0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СПИСЪК НА ИЗПОЛЗВАНИТЕ СЪКРАЩЕНИЯ</a:t>
                      </a: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98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УВОД</a:t>
                      </a: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0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 </a:t>
                      </a:r>
                      <a:r>
                        <a:rPr kumimoji="0" lang="bg-BG" altLang="bg-BG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ПЪРВА. Общи условия за изпълнението през 201</a:t>
                      </a:r>
                      <a:r>
                        <a:rPr kumimoji="0" lang="en-US" altLang="bg-BG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bg-BG" altLang="bg-BG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 на Регионалния план за развитие на Североизточен район   2014-2020 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315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6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 ВТОРА</a:t>
                      </a:r>
                      <a:r>
                        <a:rPr lang="bg-BG" sz="1400" b="0" noProof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Постигнат напредък  през 201</a:t>
                      </a:r>
                      <a:r>
                        <a:rPr lang="en-US" sz="1400" b="0" noProof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bg-BG" sz="1400" b="0" noProof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по изпълнението на целите и приоритетите на Регионалния план за развитие на Североизточен район 2014-2020 г., въз основа на индикаторите за наблюдение </a:t>
                      </a: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 ТРЕТА.</a:t>
                      </a:r>
                      <a:r>
                        <a:rPr kumimoji="0" lang="bg-BG" altLang="bg-BG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Действия, предприети от РСР в СИР през 201</a:t>
                      </a:r>
                      <a:r>
                        <a:rPr kumimoji="0" lang="en-US" altLang="bg-BG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bg-BG" altLang="bg-BG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г, за осигуряване на ефективност и ефикасност  при изпълнението на  Регионалния план за развитие на Североизточен район 2014-2020 г. </a:t>
                      </a: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5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 ЧЕТВЪРТА. Заключения </a:t>
                      </a:r>
                      <a:r>
                        <a:rPr kumimoji="0" lang="bg-BG" altLang="bg-BG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предложения за подобряване на резултатите от наблюдението на Регионалния 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за развитие </a:t>
                      </a:r>
                      <a:r>
                        <a:rPr kumimoji="0" lang="bg-BG" altLang="bg-BG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Североизточен 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2014-2020 г.</a:t>
                      </a: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315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1" y="1052738"/>
            <a:ext cx="457200" cy="441325"/>
          </a:xfrm>
        </p:spPr>
        <p:txBody>
          <a:bodyPr/>
          <a:lstStyle/>
          <a:p>
            <a:pPr>
              <a:defRPr/>
            </a:pPr>
            <a:fld id="{C9ABFE7B-7893-4A89-84DD-50CF083AFFEE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		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РЕГИОНАЛЕН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РАЗВИТИЕ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СЕВЕРОИЗТОЧЕН РАЙОН 2014-2020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626160" cy="4752528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endParaRPr lang="bg-BG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bg-BG" altLang="bg-BG" sz="1400" b="1" i="1" u="sng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Анализ на териториално-урбанистичната и демографска среда на СИР:</a:t>
            </a:r>
          </a:p>
          <a:p>
            <a:pPr marL="0" indent="0" algn="ctr">
              <a:buFont typeface="Wingdings 2" pitchFamily="18" charset="2"/>
              <a:buNone/>
              <a:defRPr/>
            </a:pPr>
            <a:endParaRPr lang="bg-BG" altLang="bg-BG" sz="1400" b="1" i="1" u="sng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lvl="1" indent="0" algn="just">
              <a:buNone/>
              <a:defRPr/>
            </a:pP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Североизточен район обхваща северната част на българския бряг на Черноморското крайбрежие, част от източния дял на Стара планина, част от </a:t>
            </a:r>
            <a:r>
              <a:rPr lang="bg-BG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Лудогорието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и Добруджа. Районът е съставен от областите Варна, Добрич, Шумен и Търговище, в които има общо 35 общини с площ 14 487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км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или 13,05 % от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територията на страната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Разпределението на земята по видове </a:t>
            </a:r>
            <a:r>
              <a:rPr lang="bg-BG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земеползване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е следната: земеделските територии са 67,39 %, горските 26,03%, урбанизираните 5,93 %. </a:t>
            </a:r>
          </a:p>
          <a:p>
            <a:pPr marL="274638" lvl="1" indent="0" algn="just">
              <a:buNone/>
              <a:defRPr/>
            </a:pPr>
            <a:endParaRPr lang="en-US" altLang="bg-BG" sz="1400" dirty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Населението на района според официалното преброяване към 1 февруари 2011 г. е </a:t>
            </a:r>
            <a:r>
              <a:rPr lang="bg-BG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b="1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966 </a:t>
            </a:r>
            <a:r>
              <a:rPr lang="bg-BG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097 д.</a:t>
            </a:r>
            <a:r>
              <a:rPr lang="en-US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% от населението на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страната. СИР е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на второ място сред останалите райони по гъстота на населението  - 66,68 души/кв.км, която е по-висока от средната за страната. </a:t>
            </a:r>
            <a:endParaRPr lang="en-US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Степента на урбанизация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към края на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в Североизточен район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е 73,40 %, а средната за страната е 73,73 %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 В град Варна е съсредоточена една трета от населението на района и той е единственият град, който</a:t>
            </a:r>
            <a:r>
              <a:rPr lang="en-US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е от 2-ро йерархично ниво, останалите областни градове са от 3-то йерархично ниво. В района няма други средни градове, които да допълват и балансират областните центрове.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Малките градове от 4-то йерархично ниво в района са 10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., а м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ного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малките градове и села – центрове на общини от 5-то йерархично ниво са 20 бр.</a:t>
            </a:r>
            <a:endParaRPr lang="en-US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В района 29 общини са с висока степен на критичност на показателите си и могат да бъдат отнесени към категорията на райони за целенасочена подкрепа, съгласно чл. 6 на ЗРР. </a:t>
            </a:r>
            <a:endParaRPr lang="bg-BG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39819-606A-44CB-BA51-742E3411C6BD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1" y="548680"/>
            <a:ext cx="8534400" cy="691011"/>
          </a:xfrm>
        </p:spPr>
        <p:txBody>
          <a:bodyPr/>
          <a:lstStyle/>
          <a:p>
            <a:pPr indent="457200">
              <a:spcBef>
                <a:spcPts val="4200"/>
              </a:spcBef>
            </a:pP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Ключови национални индикатори, сравнени със заложените в</a:t>
            </a:r>
            <a:br>
              <a:rPr lang="bg-BG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РПР СИР 2014-2020  изходни, междинни </a:t>
            </a:r>
            <a:r>
              <a:rPr lang="ru-RU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целеви стойности</a:t>
            </a:r>
            <a:br>
              <a:rPr lang="ru-RU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bg-BG" altLang="bg-BG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65D4A-FEE0-4919-A95D-BCFF2A969192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1073034"/>
              </p:ext>
            </p:extLst>
          </p:nvPr>
        </p:nvGraphicFramePr>
        <p:xfrm>
          <a:off x="251520" y="1556792"/>
          <a:ext cx="8712970" cy="4567857"/>
        </p:xfrm>
        <a:graphic>
          <a:graphicData uri="http://schemas.openxmlformats.org/drawingml/2006/table">
            <a:tbl>
              <a:tblPr firstRow="1" firstCol="1" bandRow="1"/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5750">
                <a:tc rowSpan="3">
                  <a:txBody>
                    <a:bodyPr/>
                    <a:lstStyle/>
                    <a:p>
                      <a:endParaRPr lang="bg-BG" dirty="0"/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 КЛЮЧОВИ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НАЦИОНАЛНИ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ИНДИКАТОРИ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Стойности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Североизточен район от ниво 2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Изходни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(2010 г.)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Междинни  (2015г.)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bg-BG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Актуални данни за </a:t>
                      </a:r>
                      <a:r>
                        <a:rPr lang="bg-BG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bg-BG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/или </a:t>
                      </a:r>
                      <a:r>
                        <a:rPr lang="bg-BG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2018/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Целеви (2020)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62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Заложени в РПР СИР 2014-2020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Отчетени в 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ГД 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Отчетени в 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ГД </a:t>
                      </a:r>
                      <a:r>
                        <a:rPr lang="bg-BG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2019 /или 2018/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БВП/човек - лева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7 613 </a:t>
                      </a: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</a:rPr>
                        <a:t>(2010  г.)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8 100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10 193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2015г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12 506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(2018 г.)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БВП </a:t>
                      </a:r>
                      <a:r>
                        <a:rPr lang="bg-BG" sz="1200" b="1" noProof="0" dirty="0" smtClean="0">
                          <a:effectLst/>
                          <a:latin typeface="Times New Roman"/>
                          <a:ea typeface="Times New Roman"/>
                        </a:rPr>
                        <a:t>на човек от населението в стандарти на покупателната  способност (СПС) -  % от средното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за ЕС-28 (ЕС 28 =100)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Times New Roman"/>
                          <a:ea typeface="Times New Roman"/>
                        </a:rPr>
                        <a:t>35,7</a:t>
                      </a: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(2009 </a:t>
                      </a:r>
                      <a:r>
                        <a:rPr lang="bg-BG" sz="1200" b="0" dirty="0" smtClean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bg-BG" sz="1200" b="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 39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(2014 г.) &gt;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ЕС28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40,56/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50,65 (</a:t>
                      </a:r>
                      <a:r>
                        <a:rPr lang="bg-BG" sz="12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България</a:t>
                      </a:r>
                      <a:r>
                        <a:rPr lang="en-US" sz="12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(2018 г.) &gt; 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ЕС28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3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Коефициент на безработица на населението на 15 и повече навършени години  - %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15,6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(2011г.)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9,7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kern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5,9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1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Коефициент на икономическа активност на населението на 15 и повече навършени години - %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53,6 </a:t>
                      </a:r>
                      <a:r>
                        <a:rPr lang="bg-BG" sz="1200" b="1" i="1" dirty="0">
                          <a:effectLst/>
                          <a:latin typeface="Times New Roman"/>
                          <a:ea typeface="Times New Roman"/>
                        </a:rPr>
                        <a:t>(2011 г.)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55,1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kern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56,1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29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Общ доход средно на лице от домакинство в лв.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315 </a:t>
                      </a:r>
                      <a:r>
                        <a:rPr lang="bg-BG" sz="1200" b="1" i="1" dirty="0">
                          <a:effectLst/>
                          <a:latin typeface="Times New Roman"/>
                          <a:ea typeface="Times New Roman"/>
                        </a:rPr>
                        <a:t>(2010  г.)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550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729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г.)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kern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</a:t>
                      </a:r>
                      <a:r>
                        <a:rPr lang="bg-BG" sz="12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124,00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(2019 г.)</a:t>
                      </a:r>
                      <a:endParaRPr lang="bg-BG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050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8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/>
              <a:t>БВП НА ГЛАВА ОТ НАСЕЛЕНИЕТО за СИР, БЪЛГАРИЯ И ЦЕЛЕВА СТОЙНОСТ на РПР на СИР за 2020 г. , 2014-2018 г., [в лева]</a:t>
            </a:r>
            <a:endParaRPr lang="bg-BG" sz="1400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78372" y="1556792"/>
            <a:ext cx="8784975" cy="489654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bg-BG" sz="1400" dirty="0"/>
          </a:p>
          <a:p>
            <a:pPr marL="0" indent="0" algn="ctr">
              <a:buFont typeface="Wingdings 2" pitchFamily="18" charset="2"/>
              <a:buNone/>
            </a:pPr>
            <a:endParaRPr lang="bg-BG" altLang="bg-BG" sz="1400" dirty="0" smtClean="0">
              <a:solidFill>
                <a:srgbClr val="4031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42B18-8755-48C1-A10C-187A39A9958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729000"/>
            <a:ext cx="7128792" cy="42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/>
              <a:t>ДЯЛ НА БВП НА ЧОВЕК ОТ НАСЕЛЕНИЕТО ОТ СРЕДНАТА СТОЙНОСТ НА ЕС 28 И ЦЕЛЕВА СТОЙНОСТ на РПР на СИР за 2020 г. , 2014-2018 г., [ % ] </a:t>
            </a:r>
            <a:endParaRPr lang="bg-BG" sz="1400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78372" y="1556792"/>
            <a:ext cx="8784975" cy="489654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bg-BG" sz="1400" dirty="0" smtClean="0"/>
          </a:p>
          <a:p>
            <a:pPr marL="0" indent="0" algn="ctr">
              <a:buFont typeface="Wingdings 2" pitchFamily="18" charset="2"/>
              <a:buNone/>
            </a:pPr>
            <a:endParaRPr lang="bg-BG" altLang="bg-BG" sz="1400" dirty="0" smtClean="0">
              <a:solidFill>
                <a:srgbClr val="4031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42B18-8755-48C1-A10C-187A39A9958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844824"/>
            <a:ext cx="698477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1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/>
              <a:t>КОЕФИЦИЕНТ НА БЕЗРАБОТИЦА НА НАСЕЛЕНИЕТО НА 15 И ПОВЕЧЕ НАВЪРШЕНИ ГОДИНИ  </a:t>
            </a:r>
            <a:r>
              <a:rPr lang="bg-BG" sz="1400" b="1" dirty="0"/>
              <a:t>И ЦЕЛЕВА СТОЙНОСТ на РПР на СИР за 2020 г. , </a:t>
            </a:r>
            <a:r>
              <a:rPr lang="bg-BG" sz="1400" b="1" dirty="0" smtClean="0"/>
              <a:t>2015-2019 </a:t>
            </a:r>
            <a:r>
              <a:rPr lang="bg-BG" sz="1400" b="1" dirty="0"/>
              <a:t>г., [ % ]</a:t>
            </a:r>
            <a:endParaRPr lang="bg-BG" sz="1400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78372" y="1556792"/>
            <a:ext cx="8784975" cy="489654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bg-BG" sz="1400" dirty="0" smtClean="0"/>
          </a:p>
          <a:p>
            <a:pPr marL="0" indent="0" algn="ctr">
              <a:buFont typeface="Wingdings 2" pitchFamily="18" charset="2"/>
              <a:buNone/>
            </a:pPr>
            <a:endParaRPr lang="bg-BG" altLang="bg-BG" sz="1400" dirty="0" smtClean="0">
              <a:solidFill>
                <a:srgbClr val="4031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42B18-8755-48C1-A10C-187A39A9958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99" y="1844824"/>
            <a:ext cx="7344817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4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/>
              <a:t>КОЕФИЦИЕНТ НА ИКОНОМИЧЕСКА АКТИВНОСТ НА НАСЕЛЕНИЕТО НА 15 И ПОВЕЧЕ НАВЪРШЕНИ ГОДИНИ  </a:t>
            </a:r>
            <a:r>
              <a:rPr lang="bg-BG" sz="1400" b="1" dirty="0"/>
              <a:t>И ЦЕЛЕВА СТОЙНОСТ на РПР на СИР за 2020 г. , </a:t>
            </a:r>
            <a:r>
              <a:rPr lang="bg-BG" sz="1400" b="1" dirty="0" smtClean="0"/>
              <a:t>2015-2019 </a:t>
            </a:r>
            <a:r>
              <a:rPr lang="bg-BG" sz="1400" b="1" dirty="0"/>
              <a:t>г., [ % ]</a:t>
            </a:r>
            <a:endParaRPr lang="bg-BG" sz="1400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78372" y="1556792"/>
            <a:ext cx="8784975" cy="489654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bg-BG" sz="1400" dirty="0" smtClean="0"/>
          </a:p>
          <a:p>
            <a:pPr marL="0" indent="0" algn="ctr">
              <a:buFont typeface="Wingdings 2" pitchFamily="18" charset="2"/>
              <a:buNone/>
            </a:pPr>
            <a:endParaRPr lang="bg-BG" altLang="bg-BG" sz="1400" dirty="0" smtClean="0">
              <a:solidFill>
                <a:srgbClr val="4031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42B18-8755-48C1-A10C-187A39A9958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9" y="2037804"/>
            <a:ext cx="6840760" cy="398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/>
              <a:t>ОБЩ ДОХОД НА ЛИЦЕ ОТ ДОМАКИНСТВО - ЛВ.</a:t>
            </a:r>
            <a:r>
              <a:rPr lang="bg-BG" sz="1400" b="1" dirty="0"/>
              <a:t> И ЦЕЛЕВА СТОЙНОСТ на РПР на СИР за 2020 г. , 2014-2018 г., </a:t>
            </a:r>
            <a:r>
              <a:rPr lang="bg-BG" sz="1400" b="1" dirty="0" smtClean="0"/>
              <a:t>[</a:t>
            </a:r>
            <a:r>
              <a:rPr lang="bg-BG" sz="1400" b="1" dirty="0"/>
              <a:t>в лева</a:t>
            </a:r>
            <a:r>
              <a:rPr lang="bg-BG" sz="1400" b="1" dirty="0" smtClean="0"/>
              <a:t>]</a:t>
            </a:r>
            <a:endParaRPr lang="bg-BG" sz="1400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78372" y="1556792"/>
            <a:ext cx="8784975" cy="489654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bg-BG" sz="1400" dirty="0" smtClean="0"/>
          </a:p>
          <a:p>
            <a:pPr marL="0" indent="0" algn="ctr">
              <a:buFont typeface="Wingdings 2" pitchFamily="18" charset="2"/>
              <a:buNone/>
            </a:pPr>
            <a:endParaRPr lang="bg-BG" altLang="bg-BG" sz="1400" dirty="0" smtClean="0">
              <a:solidFill>
                <a:srgbClr val="4031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42B18-8755-48C1-A10C-187A39A9958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844824"/>
            <a:ext cx="792088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2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1388</Words>
  <Application>Microsoft Office PowerPoint</Application>
  <PresentationFormat>Презентация на цял екран (4:3)</PresentationFormat>
  <Paragraphs>254</Paragraphs>
  <Slides>13</Slides>
  <Notes>10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Заглавия на слайдовете</vt:lpstr>
      </vt:variant>
      <vt:variant>
        <vt:i4>13</vt:i4>
      </vt:variant>
    </vt:vector>
  </HeadingPairs>
  <TitlesOfParts>
    <vt:vector size="25" baseType="lpstr">
      <vt:lpstr>SimSun</vt:lpstr>
      <vt:lpstr>Arial</vt:lpstr>
      <vt:lpstr>Calibri</vt:lpstr>
      <vt:lpstr>Georgia</vt:lpstr>
      <vt:lpstr>Times New Roman</vt:lpstr>
      <vt:lpstr>Verdana</vt:lpstr>
      <vt:lpstr>Wingdings</vt:lpstr>
      <vt:lpstr>Wingdings 2</vt:lpstr>
      <vt:lpstr>4_Civic</vt:lpstr>
      <vt:lpstr>7_Civic</vt:lpstr>
      <vt:lpstr>12_Civic</vt:lpstr>
      <vt:lpstr>22_Civic</vt:lpstr>
      <vt:lpstr>ГОДИШЕН ДОКЛАД  ЗА 2019 г.  ОТНОСНО НАБЛЮДЕНИЕ НА ИЗПЪЛНЕНИЕТО НА  РЕГИОНАЛНИЯ ПЛАН ЗА РАЗВИТИЕ НА СЕВЕРОИЗТОЧЕН РАЙОН 2014-2020 г.  </vt:lpstr>
      <vt:lpstr>Съдържание на Годишния доклад за 2019 г.</vt:lpstr>
      <vt:lpstr>                                               РЕГИОНАЛЕН ПЛАН ЗА РАЗВИТИЕ НА СЕВЕРОИЗТОЧЕН РАЙОН 2014-2020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Ключови национални индикатори, сравнени със заложените в  РПР СИР 2014-2020  изходни, междинни и целеви стойности </vt:lpstr>
      <vt:lpstr>БВП НА ГЛАВА ОТ НАСЕЛЕНИЕТО за СИР, БЪЛГАРИЯ И ЦЕЛЕВА СТОЙНОСТ на РПР на СИР за 2020 г. , 2014-2018 г., [в лева]</vt:lpstr>
      <vt:lpstr>ДЯЛ НА БВП НА ЧОВЕК ОТ НАСЕЛЕНИЕТО ОТ СРЕДНАТА СТОЙНОСТ НА ЕС 28 И ЦЕЛЕВА СТОЙНОСТ на РПР на СИР за 2020 г. , 2014-2018 г., [ % ] </vt:lpstr>
      <vt:lpstr>КОЕФИЦИЕНТ НА БЕЗРАБОТИЦА НА НАСЕЛЕНИЕТО НА 15 И ПОВЕЧЕ НАВЪРШЕНИ ГОДИНИ  И ЦЕЛЕВА СТОЙНОСТ на РПР на СИР за 2020 г. , 2015-2019 г., [ % ]</vt:lpstr>
      <vt:lpstr>КОЕФИЦИЕНТ НА ИКОНОМИЧЕСКА АКТИВНОСТ НА НАСЕЛЕНИЕТО НА 15 И ПОВЕЧЕ НАВЪРШЕНИ ГОДИНИ  И ЦЕЛЕВА СТОЙНОСТ на РПР на СИР за 2020 г. , 2015-2019 г., [ % ]</vt:lpstr>
      <vt:lpstr>ОБЩ ДОХОД НА ЛИЦЕ ОТ ДОМАКИНСТВО - ЛВ. И ЦЕЛЕВА СТОЙНОСТ на РПР на СИР за 2020 г. , 2014-2018 г., [в лева]</vt:lpstr>
      <vt:lpstr>ОБЩИ УСЛОВИЯ ЗА ИЗПЪЛНЕНИЕТО ПРЕЗ 2018 г. НА РЕГИОНАЛНИЯ ПЛАН ЗА РАЗВИТИЕ НА СЕВЕРОИЗТОЧЕН РАЙОН 2014-2020</vt:lpstr>
      <vt:lpstr>Обобщена информация относно изпълнението през 2018 г. в СИР на договорите по Оперативните програми, съфинансирани от ЕСИФ за периода 2014-2020 г. </vt:lpstr>
      <vt:lpstr>               Обобщени от съответните областни администрации актуални данни по индикатори за наблюдение на постигнатия напредък по изпълнение на Регионалния план за развитие на Североизточен район през 2019 г.. 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ГОДИШЕН ДОКЛАД  ЗА 2015 г.  ОТНОСНО НАБЛЮДЕНИЕ НА ИЗПЪЛНЕНИЕТО НА  РЕГИОНАЛНИЯ ПЛАН ЗА РАЗВИТИЕ НА СЕВЕРОИЗТОЧЕН РАЙОН 2014-2020 г.</dc:title>
  <dc:creator>Administrator</dc:creator>
  <cp:lastModifiedBy>Потребител на Windows</cp:lastModifiedBy>
  <cp:revision>283</cp:revision>
  <cp:lastPrinted>2020-06-29T05:33:36Z</cp:lastPrinted>
  <dcterms:created xsi:type="dcterms:W3CDTF">2016-06-14T07:24:26Z</dcterms:created>
  <dcterms:modified xsi:type="dcterms:W3CDTF">2020-06-30T07:11:23Z</dcterms:modified>
</cp:coreProperties>
</file>